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6" r:id="rId5"/>
  </p:sldMasterIdLst>
  <p:notesMasterIdLst>
    <p:notesMasterId r:id="rId20"/>
  </p:notesMasterIdLst>
  <p:handoutMasterIdLst>
    <p:handoutMasterId r:id="rId21"/>
  </p:handoutMasterIdLst>
  <p:sldIdLst>
    <p:sldId id="332" r:id="rId6"/>
    <p:sldId id="365" r:id="rId7"/>
    <p:sldId id="384" r:id="rId8"/>
    <p:sldId id="318" r:id="rId9"/>
    <p:sldId id="2088198711" r:id="rId10"/>
    <p:sldId id="2088198713" r:id="rId11"/>
    <p:sldId id="630" r:id="rId12"/>
    <p:sldId id="2088198686" r:id="rId13"/>
    <p:sldId id="2088198682" r:id="rId14"/>
    <p:sldId id="2088198715" r:id="rId15"/>
    <p:sldId id="2088198716" r:id="rId16"/>
    <p:sldId id="2088198717" r:id="rId17"/>
    <p:sldId id="2088198671" r:id="rId18"/>
    <p:sldId id="295" r:id="rId19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FF00"/>
    <a:srgbClr val="99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5129" autoAdjust="0"/>
  </p:normalViewPr>
  <p:slideViewPr>
    <p:cSldViewPr snapToGrid="0">
      <p:cViewPr varScale="1">
        <p:scale>
          <a:sx n="96" d="100"/>
          <a:sy n="96" d="100"/>
        </p:scale>
        <p:origin x="11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27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2453-BF9A-4967-BBAF-8EE286BFEEB4}" type="datetimeFigureOut">
              <a:rPr lang="en-US" smtClean="0"/>
              <a:t>4/24/25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7345C-1D2C-41CE-B181-73AB73CE2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52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7231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1" y="0"/>
            <a:ext cx="3044719" cy="467231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83806CEB-BD90-4AC1-B378-3E065A996CDA}" type="datetimeFigureOut">
              <a:rPr lang="en-US" smtClean="0"/>
              <a:t>4/24/25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9"/>
          </a:xfrm>
          <a:prstGeom prst="rect">
            <a:avLst/>
          </a:prstGeom>
        </p:spPr>
        <p:txBody>
          <a:bodyPr vert="horz" lIns="92473" tIns="46237" rIns="92473" bIns="4623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5048"/>
            <a:ext cx="3044719" cy="46723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1" y="8845048"/>
            <a:ext cx="3044719" cy="46723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000803FF-CFE9-4703-80C7-B88E0B60F0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6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89608-085F-4D03-9F93-014EB1D6463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6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719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229525-1D00-CD43-DBBB-7440EFC40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EFE7B6-EA97-9D1B-BDD7-C0E790D17B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F8C37F-5B23-F5D7-A9B5-373DCC77C6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62B5C-6722-69F4-614D-C30864AAC6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3C9C1A-8830-4F80-8EF3-6EEC7BA5801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857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C9C1A-8830-4F80-8EF3-6EEC7BA580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34F22-7092-4EC7-9DC1-D94FB70DD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4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06E65-91BE-3E8C-756B-6A3D7BA22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B838-7F73-9A47-43F5-80C529608D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69AD27-BE1F-414E-F9EC-C21EB24EF7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5E074-F3CD-EB49-084C-AB99C6F4A4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C9C1A-8830-4F80-8EF3-6EEC7BA580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72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DA8B8-D080-00C3-DC73-831E24136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CE830-7A8A-1EF5-607A-790CCD7A3A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399C9A-8F44-9E89-39BF-C96ED0D408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C98C9-0B81-375C-2E99-4FFA16A347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C9C1A-8830-4F80-8EF3-6EEC7BA580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92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C9C1A-8830-4F80-8EF3-6EEC7BA580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51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3C9C1A-8830-4F80-8EF3-6EEC7BA5801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076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1D310-0ABC-58CB-22F4-5D87E73C5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71E14C-FC9F-5C2A-724D-76A8078390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0365E1-C27C-6542-953D-867F4CAF3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436D-5B90-10A6-F266-C15FC5E5C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3C9C1A-8830-4F80-8EF3-6EEC7BA5801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532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BD749-C344-7E9F-E471-A37B1F58D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9336B2-D170-77EF-4CCB-46617E0B60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274A52-A851-01D9-365D-AD49CD6467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9AB2B-B03C-06AE-F81E-BCB5948308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3C9C1A-8830-4F80-8EF3-6EEC7BA5801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25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892075E-DE55-0144-960E-8774E8BE1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43676"/>
            <a:ext cx="10515600" cy="1655762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1513B7-F857-4141-B17F-7BDC02ADC4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050" y="-2287"/>
            <a:ext cx="12195050" cy="3014993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950322-E940-A345-96EE-196CD45FC0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800" y="709512"/>
            <a:ext cx="3693695" cy="1379639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FE90C26B-6D02-A14F-AF20-F4BD54E2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24505"/>
            <a:ext cx="10515600" cy="703279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31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C875F-225D-F448-B5DA-6CFCD39DB1AD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1951" y="1480042"/>
            <a:ext cx="2128837" cy="21288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Place Headshot Here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226BFDCE-8070-5246-8C6F-F9C58404E6F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9842" y="3893285"/>
            <a:ext cx="2493055" cy="3178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53341FC7-6FE1-104C-883C-15C44056E9E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49842" y="4271992"/>
            <a:ext cx="2493055" cy="63225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ts val="1800"/>
              </a:lnSpc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Position/Title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58501CA6-358C-6945-8D8F-6BF7B1FB086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577076" y="1480042"/>
            <a:ext cx="2128837" cy="21288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Place Headshot Here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C67AAD5-829E-7B43-B1C2-22131BBEAE5C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394967" y="3893285"/>
            <a:ext cx="2493055" cy="3178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0052BB2-29BC-B44B-9ADF-A164AAEA005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394967" y="4271992"/>
            <a:ext cx="2493055" cy="63225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ts val="1800"/>
              </a:lnSpc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Position/Title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D2E8ACA5-EEA6-0440-A307-211D88C19C9E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509535" y="1477573"/>
            <a:ext cx="2128837" cy="21288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Place Headshot Here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7F814378-5AE6-1F43-8B05-1CE789AB7F34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6327426" y="3890816"/>
            <a:ext cx="2493055" cy="3178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74E7F986-C678-E24F-B697-8F3747F84AD0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327426" y="4269523"/>
            <a:ext cx="2493055" cy="63225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ts val="1800"/>
              </a:lnSpc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Position/Title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6A977C6B-B280-AF46-82B4-7FFE3A3F814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454660" y="1477573"/>
            <a:ext cx="2128837" cy="21288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Place Headshot Here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5F10D7B1-A18D-0340-BB3C-BCB1D8402297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9272551" y="3890816"/>
            <a:ext cx="2493055" cy="3178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29C8DBCB-CA0E-004D-AA6E-98AC68244A64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9272551" y="4269523"/>
            <a:ext cx="2493055" cy="63225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ts val="1800"/>
              </a:lnSpc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Position/Title</a:t>
            </a:r>
          </a:p>
        </p:txBody>
      </p:sp>
      <p:sp>
        <p:nvSpPr>
          <p:cNvPr id="29" name="Content Placeholder 7">
            <a:extLst>
              <a:ext uri="{FF2B5EF4-FFF2-40B4-BE49-F238E27FC236}">
                <a16:creationId xmlns:a16="http://schemas.microsoft.com/office/drawing/2014/main" id="{BBD002C6-D157-6B48-9575-93FD43E08B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95289" y="5994282"/>
            <a:ext cx="9561512" cy="4692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Source: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CC4B939-E552-DE40-84AC-4B010072BDC9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6F6B35-D995-A09D-CD04-C1D359585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85398"/>
            <a:ext cx="11466966" cy="5974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4300"/>
              </a:lnSpc>
              <a:defRPr sz="4800" b="1" i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Slide Title Here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43676" y="5443016"/>
            <a:ext cx="2879079" cy="11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5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817C81-AB0E-7B4F-A0F5-4DEF6F2C2A5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8988" y="5451675"/>
            <a:ext cx="3206023" cy="124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01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E192D4-0F66-D18E-D47A-33E19C304ADA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1342" y="5424284"/>
            <a:ext cx="2883658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79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EE-D179-3B43-8FB2-E99C49D6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288123"/>
            <a:ext cx="10515600" cy="597401"/>
          </a:xfrm>
        </p:spPr>
        <p:txBody>
          <a:bodyPr>
            <a:normAutofit/>
          </a:bodyPr>
          <a:lstStyle>
            <a:lvl1pPr>
              <a:defRPr sz="34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2A91-924E-2A4C-A900-5B5A8167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38" y="1086480"/>
            <a:ext cx="10515600" cy="4351338"/>
          </a:xfrm>
        </p:spPr>
        <p:txBody>
          <a:bodyPr/>
          <a:lstStyle>
            <a:lvl1pPr marL="2286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2092" y="5611114"/>
            <a:ext cx="2883658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6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9BB5A51-5757-5446-AF7E-CC3B3641407A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866584-33E4-BBBD-A58D-DF4E4D0E6A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85398"/>
            <a:ext cx="11466966" cy="5974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4300"/>
              </a:lnSpc>
              <a:defRPr sz="4800" b="1" i="1" baseline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340B Litigation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C8B2928-D556-FF16-ADD8-F9812AE8E7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5439" y="1190389"/>
            <a:ext cx="11466966" cy="418010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7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Ø"/>
              <a:defRPr sz="27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ü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Zapf Dingbats"/>
              <a:buChar char="➪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OPPS Litigation </a:t>
            </a:r>
          </a:p>
          <a:p>
            <a:pPr lvl="1"/>
            <a:r>
              <a:rPr lang="en-US"/>
              <a:t>January 2023, U.S. district court issued a final ruling remanding the issue of the remedy to HHS to determine through a proposed rule </a:t>
            </a:r>
          </a:p>
          <a:p>
            <a:pPr lvl="1"/>
            <a:r>
              <a:rPr lang="en-US"/>
              <a:t>Expected proposed rule in April 2023</a:t>
            </a:r>
          </a:p>
          <a:p>
            <a:pPr lvl="0"/>
            <a:r>
              <a:rPr lang="en-US"/>
              <a:t>Contract Pharmacy</a:t>
            </a:r>
          </a:p>
          <a:p>
            <a:pPr lvl="1"/>
            <a:r>
              <a:rPr lang="en-US"/>
              <a:t>Appeals court in the 3rd district ruled that manufacturers could place restrictions on offering 340B discounted pricing through contract pharmacy </a:t>
            </a:r>
          </a:p>
          <a:p>
            <a:pPr lvl="1"/>
            <a:r>
              <a:rPr lang="en-US"/>
              <a:t>2 more appeals decisions pending (7th and D.C. districts) </a:t>
            </a:r>
          </a:p>
          <a:p>
            <a:pPr lvl="1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4799" y="5463571"/>
            <a:ext cx="2879079" cy="11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30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EE-D179-3B43-8FB2-E99C49D64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429000"/>
            <a:ext cx="8702263" cy="5974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4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Secondary Title Slide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B77503-51B2-8645-9865-28555B2575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2760" y="5661061"/>
            <a:ext cx="1682815" cy="628551"/>
          </a:xfrm>
          <a:prstGeom prst="rect">
            <a:avLst/>
          </a:prstGeom>
        </p:spPr>
      </p:pic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D9E570D1-9D96-F54A-BA85-C275E356D771}"/>
              </a:ext>
            </a:extLst>
          </p:cNvPr>
          <p:cNvSpPr/>
          <p:nvPr userDrawn="1"/>
        </p:nvSpPr>
        <p:spPr>
          <a:xfrm flipH="1" flipV="1">
            <a:off x="3390900" y="0"/>
            <a:ext cx="8801100" cy="4419600"/>
          </a:xfrm>
          <a:prstGeom prst="rtTriangle">
            <a:avLst/>
          </a:prstGeom>
          <a:solidFill>
            <a:srgbClr val="B8D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212BD942-73A9-8B47-B71A-9AB8A537CD66}"/>
              </a:ext>
            </a:extLst>
          </p:cNvPr>
          <p:cNvSpPr/>
          <p:nvPr userDrawn="1"/>
        </p:nvSpPr>
        <p:spPr>
          <a:xfrm flipH="1">
            <a:off x="7029450" y="2295525"/>
            <a:ext cx="5162550" cy="4562475"/>
          </a:xfrm>
          <a:prstGeom prst="rtTriangle">
            <a:avLst/>
          </a:prstGeom>
          <a:solidFill>
            <a:srgbClr val="0E2D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CFBF6900-5980-2C4A-B68F-85F75F3DA53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773403" y="6566714"/>
            <a:ext cx="1089025" cy="276771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000">
                <a:solidFill>
                  <a:srgbClr val="65B1E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fld id="{A3F617FA-77A5-5E47-85EA-F968EEFACE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10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EE-D179-3B43-8FB2-E99C49D64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288123"/>
            <a:ext cx="11601092" cy="5974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2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2A91-924E-2A4C-A900-5B5A8167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38" y="955097"/>
            <a:ext cx="11601092" cy="457458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4F8749-9015-6B49-9CC3-F726D4461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179613" y="5835029"/>
            <a:ext cx="1682815" cy="628551"/>
          </a:xfrm>
          <a:prstGeom prst="rect">
            <a:avLst/>
          </a:prstGeom>
        </p:spPr>
      </p:pic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F20F072D-59CF-4C47-A164-37C7323C1B1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95289" y="5994282"/>
            <a:ext cx="9561512" cy="4692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Source: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8B2B98-5349-1A4D-BC70-BF44ABF1A595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F24D7FA-8C2A-C248-823C-24DDDDCC45E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0773403" y="6680597"/>
            <a:ext cx="1089025" cy="17231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fld id="{A3F617FA-77A5-5E47-85EA-F968EEFACE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EE-D179-3B43-8FB2-E99C49D64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288123"/>
            <a:ext cx="11601092" cy="5974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2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2A91-924E-2A4C-A900-5B5A8167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38" y="955097"/>
            <a:ext cx="11601092" cy="457458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300"/>
              </a:lnSpc>
              <a:buClr>
                <a:srgbClr val="9D2235"/>
              </a:buClr>
              <a:buFont typeface="Wingdings" pitchFamily="2" charset="2"/>
              <a:buChar char="§"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4F8749-9015-6B49-9CC3-F726D4461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179613" y="5835029"/>
            <a:ext cx="1682815" cy="628551"/>
          </a:xfrm>
          <a:prstGeom prst="rect">
            <a:avLst/>
          </a:prstGeom>
        </p:spPr>
      </p:pic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F20F072D-59CF-4C47-A164-37C7323C1B1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95289" y="5994282"/>
            <a:ext cx="9561512" cy="4692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Source: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8B2B98-5349-1A4D-BC70-BF44ABF1A595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F24D7FA-8C2A-C248-823C-24DDDDCC45E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0773403" y="6680597"/>
            <a:ext cx="1089025" cy="172315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fld id="{A3F617FA-77A5-5E47-85EA-F968EEFACE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867592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183630"/>
            <a:ext cx="5157790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2183630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115478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EE-D179-3B43-8FB2-E99C49D64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429000"/>
            <a:ext cx="8702263" cy="5974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4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Secondary Title Slide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B77503-51B2-8645-9865-28555B2575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2760" y="5661061"/>
            <a:ext cx="1682815" cy="628551"/>
          </a:xfrm>
          <a:prstGeom prst="rect">
            <a:avLst/>
          </a:prstGeom>
        </p:spPr>
      </p:pic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D9E570D1-9D96-F54A-BA85-C275E356D771}"/>
              </a:ext>
            </a:extLst>
          </p:cNvPr>
          <p:cNvSpPr/>
          <p:nvPr userDrawn="1"/>
        </p:nvSpPr>
        <p:spPr>
          <a:xfrm flipH="1" flipV="1">
            <a:off x="3390900" y="0"/>
            <a:ext cx="8801100" cy="4419600"/>
          </a:xfrm>
          <a:prstGeom prst="rtTriangle">
            <a:avLst/>
          </a:prstGeom>
          <a:solidFill>
            <a:srgbClr val="B8D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212BD942-73A9-8B47-B71A-9AB8A537CD66}"/>
              </a:ext>
            </a:extLst>
          </p:cNvPr>
          <p:cNvSpPr/>
          <p:nvPr userDrawn="1"/>
        </p:nvSpPr>
        <p:spPr>
          <a:xfrm flipH="1">
            <a:off x="7029450" y="2295525"/>
            <a:ext cx="5162550" cy="4562475"/>
          </a:xfrm>
          <a:prstGeom prst="rtTriangle">
            <a:avLst/>
          </a:prstGeom>
          <a:solidFill>
            <a:srgbClr val="0E2D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CFBF6900-5980-2C4A-B68F-85F75F3DA53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773403" y="6566714"/>
            <a:ext cx="1089025" cy="276771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000">
                <a:solidFill>
                  <a:srgbClr val="65B1E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fld id="{A3F617FA-77A5-5E47-85EA-F968EEFACE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892075E-DE55-0144-960E-8774E8BE105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5801" y="4721404"/>
            <a:ext cx="11006527" cy="703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Insert presentation date/subtitle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1513B7-F857-4141-B17F-7BDC02ADC4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050" y="-2287"/>
            <a:ext cx="12195050" cy="3014993"/>
          </a:xfrm>
          <a:prstGeom prst="rect">
            <a:avLst/>
          </a:prstGeom>
          <a:ln>
            <a:noFill/>
          </a:ln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FE90C26B-6D02-A14F-AF20-F4BD54E23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4015790"/>
            <a:ext cx="11006528" cy="70327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 b="1" i="1">
                <a:solidFill>
                  <a:srgbClr val="002F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Presentation Title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EC55C-F913-C94B-9F54-B6CAC45B78D5}"/>
              </a:ext>
            </a:extLst>
          </p:cNvPr>
          <p:cNvSpPr/>
          <p:nvPr userDrawn="1"/>
        </p:nvSpPr>
        <p:spPr>
          <a:xfrm>
            <a:off x="0" y="6566715"/>
            <a:ext cx="12191999" cy="291285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58991"/>
            <a:ext cx="5888255" cy="228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52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9BB5A51-5757-5446-AF7E-CC3B3641407A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866584-33E4-BBBD-A58D-DF4E4D0E6A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85398"/>
            <a:ext cx="11466966" cy="5974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4300"/>
              </a:lnSpc>
              <a:defRPr sz="4800" b="1" i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Slide Title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0168462-D93C-CBD1-D727-85D8CDA65859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395438" y="1190389"/>
            <a:ext cx="11464900" cy="703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Insert slide subtitle here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4F16EC50-4007-850F-D119-498C1A734CF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95289" y="5994282"/>
            <a:ext cx="9561512" cy="4692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Source: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C8B2928-D556-FF16-ADD8-F9812AE8E7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7528" y="1988244"/>
            <a:ext cx="11464900" cy="385775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Ø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ü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Zapf Dingbats"/>
              <a:buChar char="➪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Master Bullets Style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4799" y="5463571"/>
            <a:ext cx="2879079" cy="11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9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9BB5A51-5757-5446-AF7E-CC3B3641407A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2842A1-F21D-60E1-3E13-78E26A66CAB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7528" y="1988244"/>
            <a:ext cx="5698472" cy="385775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Ø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ü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Zapf Dingbats"/>
              <a:buChar char="➪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Master Bullets Style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EFCB2-5C6D-21B1-FD8D-C28BF874541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98058" y="1988244"/>
            <a:ext cx="5698472" cy="385775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Ø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ü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Zapf Dingbats"/>
              <a:buChar char="➪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Master Bullets Style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0EBC2C89-845E-DEC1-330E-DB0B0F73341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95289" y="5994282"/>
            <a:ext cx="9561512" cy="4692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Source: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0785128-2716-C84A-75CE-09547C2DB6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85398"/>
            <a:ext cx="11466966" cy="5974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4300"/>
              </a:lnSpc>
              <a:defRPr sz="4800" b="1" i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Slide Title Here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C8C08F2-47A2-C9EC-9C09-87479871F18E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395438" y="1190389"/>
            <a:ext cx="11464900" cy="703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Insert slide subtitle here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5796" y="5445614"/>
            <a:ext cx="2883658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76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2A91-924E-2A4C-A900-5B5A8167915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5438" y="1149647"/>
            <a:ext cx="11466966" cy="457458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Ø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ü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3700"/>
              </a:lnSpc>
              <a:spcBef>
                <a:spcPts val="800"/>
              </a:spcBef>
              <a:buClr>
                <a:schemeClr val="tx1"/>
              </a:buClr>
              <a:buFont typeface="Zapf Dingbats"/>
              <a:buChar char="➪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Master Bullets Style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F20F072D-59CF-4C47-A164-37C7323C1B1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95289" y="5994282"/>
            <a:ext cx="8094193" cy="4692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Source: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8B2B98-5349-1A4D-BC70-BF44ABF1A595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032C07-6F5B-A553-4740-5BD92176C1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38" y="385398"/>
            <a:ext cx="11466966" cy="59740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4300"/>
              </a:lnSpc>
              <a:defRPr sz="4800" b="1" i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Slide Title Here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6544" y="5453159"/>
            <a:ext cx="2883658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8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E4FF6A-0BDD-4C40-9270-B5D08F604D0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12192000" cy="6680597"/>
          </a:xfrm>
          <a:prstGeom prst="rect">
            <a:avLst/>
          </a:prstGeom>
        </p:spPr>
        <p:txBody>
          <a:bodyPr anchor="t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Image/Chart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9F8766-BF12-7441-8E8D-1FE8AAF8EC6E}"/>
              </a:ext>
            </a:extLst>
          </p:cNvPr>
          <p:cNvSpPr/>
          <p:nvPr userDrawn="1"/>
        </p:nvSpPr>
        <p:spPr>
          <a:xfrm>
            <a:off x="0" y="6671170"/>
            <a:ext cx="12191999" cy="18683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4426" y="5423766"/>
            <a:ext cx="2879079" cy="11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7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23B55D-9E35-E344-A03E-816C2734E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CE61D-9217-4946-907E-FCA90B8ED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1D130-FB71-A74C-9B64-65CF3F8B2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E8B3-3082-1644-A651-3A44346DE2CB}" type="datetimeFigureOut">
              <a:rPr lang="en-US" smtClean="0"/>
              <a:t>4/24/25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38FD6-D98A-804C-8F75-63352A25D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F3340-F6E4-D94E-A64A-79B029CA5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421C-C3E7-1448-ADBF-649574C872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A16635-74A9-184C-9F65-CA9B97F47C30}"/>
              </a:ext>
            </a:extLst>
          </p:cNvPr>
          <p:cNvSpPr/>
          <p:nvPr userDrawn="1"/>
        </p:nvSpPr>
        <p:spPr>
          <a:xfrm>
            <a:off x="0" y="6566715"/>
            <a:ext cx="12191999" cy="291285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8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83" r:id="rId3"/>
    <p:sldLayoutId id="214748368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647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mailto:tcunningham@aha.org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private-insurance/poll-finding/kff-survey-of-consumer-experiences-with-health-insuranc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s://www.hsgac.senate.gov/wp-content/uploads/2024.10.17-PSI-Majority-Staff-Report-on-Medicare-Advantage.pdf" TargetMode="External"/><Relationship Id="rId4" Type="http://schemas.openxmlformats.org/officeDocument/2006/relationships/hyperlink" Target="https://www.ama-assn.org/system/files/prior-authorization-survey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www.pngall.com/uno-reverse-card-pn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210F9-48B6-044E-A736-DF738D45A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810" y="3429000"/>
            <a:ext cx="11506200" cy="2387600"/>
          </a:xfrm>
        </p:spPr>
        <p:txBody>
          <a:bodyPr/>
          <a:lstStyle/>
          <a:p>
            <a:r>
              <a:rPr lang="en-US" i="1" dirty="0">
                <a:solidFill>
                  <a:schemeClr val="tx1"/>
                </a:solidFill>
                <a:latin typeface="Arial"/>
                <a:cs typeface="Arial"/>
              </a:rPr>
              <a:t>AHA Health Plan Accountability and Ongoing Advocacy		</a:t>
            </a:r>
            <a:br>
              <a:rPr lang="en-US" dirty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28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6DBA4-7B25-9F45-BE6C-65D7F87C0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98689"/>
            <a:ext cx="5657850" cy="12072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American Association of Healthcare Administrative Management</a:t>
            </a:r>
          </a:p>
          <a:p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April 15, 2025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979906-1F61-709F-4A15-4DA929BE2EA7}"/>
              </a:ext>
            </a:extLst>
          </p:cNvPr>
          <p:cNvSpPr txBox="1">
            <a:spLocks/>
          </p:cNvSpPr>
          <p:nvPr/>
        </p:nvSpPr>
        <p:spPr>
          <a:xfrm>
            <a:off x="6285910" y="5298689"/>
            <a:ext cx="5657850" cy="1207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Terrence Cunningham</a:t>
            </a:r>
            <a:br>
              <a:rPr lang="en-US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Senior Director, </a:t>
            </a:r>
            <a:br>
              <a:rPr lang="en-US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Administrative Simplification Policy</a:t>
            </a:r>
          </a:p>
        </p:txBody>
      </p:sp>
    </p:spTree>
    <p:extLst>
      <p:ext uri="{BB962C8B-B14F-4D97-AF65-F5344CB8AC3E}">
        <p14:creationId xmlns:p14="http://schemas.microsoft.com/office/powerpoint/2010/main" val="1336459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07C92-8079-6704-8063-05848B09D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162028-AA61-7622-5338-BF0E0F69F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357" y="3268921"/>
            <a:ext cx="8702263" cy="597401"/>
          </a:xfrm>
        </p:spPr>
        <p:txBody>
          <a:bodyPr>
            <a:normAutofit/>
          </a:bodyPr>
          <a:lstStyle/>
          <a:p>
            <a:r>
              <a:rPr lang="en-US" dirty="0"/>
              <a:t>Proposed Model Bill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942A6C-07F2-FD1D-C669-BBC11DBE2ED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82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B2F13-8D1A-FD6B-1F96-E7FB36041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82FB188F-8D3C-82E0-C597-9D92122E369A}"/>
              </a:ext>
            </a:extLst>
          </p:cNvPr>
          <p:cNvSpPr txBox="1">
            <a:spLocks/>
          </p:cNvSpPr>
          <p:nvPr/>
        </p:nvSpPr>
        <p:spPr>
          <a:xfrm>
            <a:off x="120596" y="0"/>
            <a:ext cx="11196588" cy="132556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ts val="4300"/>
              </a:lnSpc>
              <a:spcBef>
                <a:spcPct val="0"/>
              </a:spcBef>
              <a:buNone/>
              <a:defRPr sz="4800" b="1" i="1" kern="120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NCOIL Model Prior Authorization Bill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2E054D3-3D6E-499D-C154-4A760EA9E2C2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978280-7CB7-EA84-48E6-5580C059E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90" y="1325564"/>
            <a:ext cx="9988747" cy="53334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Disclosure and Validity of Prior Authorization Requirements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Complete list of all services for which PA is required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Transparency of medical necessity criteria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Evidence-based, nationally recognized, patient-flexible criteria.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60-day notice of new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Arial"/>
                <a:cs typeface="Arial"/>
              </a:rPr>
              <a:t>Time-restrictions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7 days standard requests, 48 hours urgent requests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Denial Specifics:  </a:t>
            </a:r>
            <a:r>
              <a:rPr lang="en-US" sz="2200" dirty="0"/>
              <a:t>Detailed explanation and appeal information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Revocation Restrictions: 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Continuity of Care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Enforcement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22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A0133-3A2D-A7D9-4FDA-2D13E68B2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DDB53630-BDDA-E241-147D-068779B73075}"/>
              </a:ext>
            </a:extLst>
          </p:cNvPr>
          <p:cNvSpPr txBox="1">
            <a:spLocks/>
          </p:cNvSpPr>
          <p:nvPr/>
        </p:nvSpPr>
        <p:spPr>
          <a:xfrm>
            <a:off x="120596" y="0"/>
            <a:ext cx="11196588" cy="132556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ts val="4300"/>
              </a:lnSpc>
              <a:spcBef>
                <a:spcPct val="0"/>
              </a:spcBef>
              <a:buNone/>
              <a:defRPr sz="4800" b="1" i="1" kern="120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Model Prior Authorization Bill:  Improvement Recommendations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58AD9CA-46B4-3564-0F31-23B2C0846628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A92730-4618-B08F-26EA-54D54D2B5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90" y="1325564"/>
            <a:ext cx="10463761" cy="53334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Electronic Standard:  </a:t>
            </a:r>
            <a:r>
              <a:rPr lang="en-US" dirty="0"/>
              <a:t>Recommend mirroring federal requirements (plans and providers will already be using the HL7 standard)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Post-acute Care:  </a:t>
            </a:r>
            <a:r>
              <a:rPr lang="en-US" dirty="0"/>
              <a:t>Classify all post-acute prior authorizations as urgent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Reporting Requirements: </a:t>
            </a:r>
            <a:r>
              <a:rPr lang="en-US" dirty="0"/>
              <a:t>Aggregate data instead of service-specific data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Reviewer Credentials:  </a:t>
            </a:r>
            <a:r>
              <a:rPr lang="en-US" dirty="0"/>
              <a:t>Recommend applying to all denials, not just appeals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Insurer Review of Requirements:  </a:t>
            </a:r>
            <a:r>
              <a:rPr lang="en-US" dirty="0"/>
              <a:t>recommend stronger language (periodically review and consider removal)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Length of Approvals: </a:t>
            </a:r>
            <a:r>
              <a:rPr lang="en-US" dirty="0"/>
              <a:t>Recommend 1 year rather than 6 months</a:t>
            </a:r>
            <a:endParaRPr lang="en-US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81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10806-B0B5-73A5-01A3-5510119B0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35E8-FB33-6A45-6D5B-140844B9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517" y="323070"/>
            <a:ext cx="11466966" cy="597401"/>
          </a:xfrm>
        </p:spPr>
        <p:txBody>
          <a:bodyPr/>
          <a:lstStyle/>
          <a:p>
            <a:r>
              <a:rPr lang="en-US" sz="4000" dirty="0"/>
              <a:t>Key Take-Aways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E5924-8BA3-8BD7-A257-7FB98F67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15" y="1121725"/>
            <a:ext cx="11649375" cy="497740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Prior Authorization is ripe for reform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Required revisions are consistent with other plan requirements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Model bill will substantially improve patient care and administrative burden and costs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AHA stands ready to work with the committee to ensure bill achieves optimal care improvement</a:t>
            </a: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B93987-1AC0-0E1C-DD3C-DA5F647BF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28" y="125590"/>
            <a:ext cx="834807" cy="79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936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35463-A72B-A175-074E-2142D258E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683" y="1192389"/>
            <a:ext cx="11466966" cy="457458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Terry Cunningham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Senior Director, Administrative Simplification Policy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American Hospital Association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hlinkClick r:id="rId2"/>
              </a:rPr>
              <a:t>tcunningham@aha.org</a:t>
            </a:r>
            <a:r>
              <a:rPr lang="en-US" sz="24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0DBF45-78AC-C945-9467-648CAD9E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Contact / Questions</a:t>
            </a:r>
          </a:p>
        </p:txBody>
      </p:sp>
      <p:pic>
        <p:nvPicPr>
          <p:cNvPr id="5" name="Picture 4" descr="Pointers for Writing Book Discussion Questions - Zoe M. McCart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223" y="4115210"/>
            <a:ext cx="5319395" cy="211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72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85C45B-0885-B043-9277-B927400F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173820"/>
            <a:ext cx="11601092" cy="597401"/>
          </a:xfrm>
        </p:spPr>
        <p:txBody>
          <a:bodyPr>
            <a:noAutofit/>
          </a:bodyPr>
          <a:lstStyle/>
          <a:p>
            <a:r>
              <a:rPr lang="en-US" sz="4000" i="1" dirty="0"/>
              <a:t>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B0F2C8-3192-CE42-A027-B4175E9D9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572" y="865676"/>
            <a:ext cx="10970606" cy="459814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600" dirty="0">
                <a:solidFill>
                  <a:schemeClr val="tx1"/>
                </a:solidFill>
              </a:rPr>
              <a:t>Prior Authorization Overview and Need for Reform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600" dirty="0">
                <a:solidFill>
                  <a:schemeClr val="tx1"/>
                </a:solidFill>
              </a:rPr>
              <a:t>Legislative and Regulatory Landscape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600" dirty="0">
                <a:solidFill>
                  <a:schemeClr val="tx1"/>
                </a:solidFill>
              </a:rPr>
              <a:t>Proposed Bill – Highlights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600" dirty="0">
                <a:solidFill>
                  <a:schemeClr val="tx1"/>
                </a:solidFill>
              </a:rPr>
              <a:t>Proposed Bill – Potential Improvements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600" dirty="0">
                <a:solidFill>
                  <a:schemeClr val="tx1"/>
                </a:solidFill>
              </a:rPr>
              <a:t>Wrap-up/Questions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endParaRPr lang="en-US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138855-4BBA-354F-B8E9-848ED289D408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471888-4863-FC79-D040-1AFB1F27C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223" y="1394179"/>
            <a:ext cx="3692205" cy="397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7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5CDCEC-FC94-8C44-9DC8-D39CAFF4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148" y="2831599"/>
            <a:ext cx="8702263" cy="597401"/>
          </a:xfrm>
        </p:spPr>
        <p:txBody>
          <a:bodyPr>
            <a:normAutofit fontScale="90000"/>
          </a:bodyPr>
          <a:lstStyle/>
          <a:p>
            <a:r>
              <a:rPr lang="en-US" dirty="0"/>
              <a:t>Prior Authorization: Overview and Need for Reform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928935-EDFF-2A45-8B02-61F858DF6BE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7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Problems with Prior Authorization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38" y="1086480"/>
            <a:ext cx="8644390" cy="4351338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AutoNum type="arabicParenBoth"/>
            </a:pPr>
            <a:r>
              <a:rPr lang="en-US" b="1" dirty="0"/>
              <a:t>Patient Impact: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Disruption and delays in patient care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Denials of appropriate and necessary care</a:t>
            </a:r>
            <a:br>
              <a:rPr lang="en-US" b="1" dirty="0"/>
            </a:br>
            <a:endParaRPr lang="en-US" b="1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AutoNum type="arabicParenBoth"/>
            </a:pPr>
            <a:r>
              <a:rPr lang="en-US" b="1" dirty="0"/>
              <a:t>Administrative burdens caused by health insurer’s protocol: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Inefficient submission methods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Lack of transparency on required documentation and medical necessity criteria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0DB62-E246-904C-0DC3-8CCF29CFC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1D796783-73A7-1E74-9510-F8AC41079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288123"/>
            <a:ext cx="10515600" cy="597401"/>
          </a:xfrm>
        </p:spPr>
        <p:txBody>
          <a:bodyPr>
            <a:normAutofit/>
          </a:bodyPr>
          <a:lstStyle/>
          <a:p>
            <a:r>
              <a:rPr lang="en-US" dirty="0"/>
              <a:t>Prior Authorization:  Delays and Disruptions in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26475-F3CD-60C3-7EF0-19D56FBC9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16" y="1236378"/>
            <a:ext cx="10169643" cy="53334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Patient Experience:  </a:t>
            </a:r>
            <a:r>
              <a:rPr lang="en-US" dirty="0"/>
              <a:t>16% of all insured adults report an problem accessing needed care as a result of prior authorization. (</a:t>
            </a:r>
            <a:r>
              <a:rPr lang="en-US" dirty="0">
                <a:hlinkClick r:id="rId3"/>
              </a:rPr>
              <a:t>KFF Survey, 2023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Impact on care and health outcomes </a:t>
            </a:r>
            <a:r>
              <a:rPr lang="en-US" dirty="0">
                <a:hlinkClick r:id="rId4"/>
              </a:rPr>
              <a:t>(AMA Survey, 2024)</a:t>
            </a:r>
            <a:r>
              <a:rPr lang="en-US" dirty="0"/>
              <a:t>:</a:t>
            </a:r>
            <a:endParaRPr lang="en-US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93% of physicians report delays in care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82% report patient abandonment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29% report serious adverse event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Post-acute Care Issues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U.S. Senate Report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Substantially higher denial, overturn rates for these services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35E51-BF0D-E984-1411-C8206FEDD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1DD7441E-1B19-EAFF-1ACA-2EBE101C2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288123"/>
            <a:ext cx="10515600" cy="597401"/>
          </a:xfrm>
        </p:spPr>
        <p:txBody>
          <a:bodyPr>
            <a:normAutofit/>
          </a:bodyPr>
          <a:lstStyle/>
          <a:p>
            <a:r>
              <a:rPr lang="en-US" dirty="0"/>
              <a:t>Prior Authorization:  Denials of appropriate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CC2E4-35B6-3E49-8E80-01EB7853A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17" y="1524501"/>
            <a:ext cx="8539958" cy="53334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2022 HHS-OIG Report: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13% of prior authorizations (and 18% of claims) were denied despite satisfying medical necessity requirements and being consistent with care guidelines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2018 HHS-OIG Report: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75% of all prior authorizations that are appealed are overturned</a:t>
            </a: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dirty="0"/>
          </a:p>
        </p:txBody>
      </p:sp>
      <p:pic>
        <p:nvPicPr>
          <p:cNvPr id="4" name="Picture 3" descr="A green rectangular sign with arrows pointing to the center&#10;&#10;AI-generated content may be incorrect.">
            <a:extLst>
              <a:ext uri="{FF2B5EF4-FFF2-40B4-BE49-F238E27FC236}">
                <a16:creationId xmlns:a16="http://schemas.microsoft.com/office/drawing/2014/main" id="{3C56C4EA-F81A-6F18-970C-8BC71AB9DA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5400000">
            <a:off x="8084021" y="1783076"/>
            <a:ext cx="4924111" cy="329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5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Tongues, Healing and Prophecy Notes – Part 2 | Watch Your ...">
            <a:extLst>
              <a:ext uri="{FF2B5EF4-FFF2-40B4-BE49-F238E27FC236}">
                <a16:creationId xmlns:a16="http://schemas.microsoft.com/office/drawing/2014/main" id="{5A37B3FC-4E49-1E4B-DB17-C9872CF34F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616" y="1166229"/>
            <a:ext cx="3392383" cy="3475219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3A5DAB85-F0D6-C4D4-2375-C9088BA6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288123"/>
            <a:ext cx="10515600" cy="597401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Differences in insurer requirements and submission methods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42D116F-BF47-9325-C185-FCBF92CE7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438" y="1162256"/>
            <a:ext cx="8766808" cy="540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87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5CDCEC-FC94-8C44-9DC8-D39CAFF4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357" y="3268921"/>
            <a:ext cx="8702263" cy="597401"/>
          </a:xfrm>
        </p:spPr>
        <p:txBody>
          <a:bodyPr>
            <a:normAutofit/>
          </a:bodyPr>
          <a:lstStyle/>
          <a:p>
            <a:r>
              <a:rPr lang="en-US" dirty="0"/>
              <a:t>Legislative and Regulatory Landscape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928935-EDFF-2A45-8B02-61F858DF6BE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C1A96AFD-8EBF-2326-E5F0-465B0925378C}"/>
              </a:ext>
            </a:extLst>
          </p:cNvPr>
          <p:cNvSpPr txBox="1">
            <a:spLocks/>
          </p:cNvSpPr>
          <p:nvPr/>
        </p:nvSpPr>
        <p:spPr>
          <a:xfrm>
            <a:off x="120596" y="0"/>
            <a:ext cx="10515601" cy="132556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ts val="4300"/>
              </a:lnSpc>
              <a:spcBef>
                <a:spcPct val="0"/>
              </a:spcBef>
              <a:buNone/>
              <a:defRPr sz="4800" b="1" i="1" kern="120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Federal Regulations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1986F6C-B041-CB32-5D05-CDA47D4E4FF3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359EA4-216C-67A9-7469-F1FBECC08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90" y="1325564"/>
            <a:ext cx="9988747" cy="53334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Interoperability and Prior Authorizations Rule (CMS-0057-F):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Standard transaction (HL7 FHIR APIs)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Shorter timeframes:  72 hours urgent requests, 7 days standard requests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Reporting Metrics:  Creates reporting metrics to allow greater tracking and identification of problematic plans to potentially enable greater accountability.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Arial"/>
                <a:cs typeface="Arial"/>
              </a:rPr>
              <a:t>Require plans to include specific, detailed reasoning for prior authorization denials</a:t>
            </a:r>
            <a:br>
              <a:rPr lang="en-US" sz="2200" dirty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Arial"/>
                <a:cs typeface="Arial"/>
              </a:rPr>
              <a:t>CMS Medicare Advantage Requirements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Medical Necessity Criteria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Transparency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Clinical validity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Reviewer credentials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061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HA RPB Master_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A52B816C6DC74AAE350B0A9E72B038" ma:contentTypeVersion="13" ma:contentTypeDescription="Create a new document." ma:contentTypeScope="" ma:versionID="b5b39261837b51183e11acbefadc2a36">
  <xsd:schema xmlns:xsd="http://www.w3.org/2001/XMLSchema" xmlns:xs="http://www.w3.org/2001/XMLSchema" xmlns:p="http://schemas.microsoft.com/office/2006/metadata/properties" xmlns:ns3="dc94c98a-a324-4979-8fbb-fed258a2b45e" xmlns:ns4="b273bd88-d0a1-4881-a816-229e407b4827" targetNamespace="http://schemas.microsoft.com/office/2006/metadata/properties" ma:root="true" ma:fieldsID="1d841222931beb89879900efff10b430" ns3:_="" ns4:_="">
    <xsd:import namespace="dc94c98a-a324-4979-8fbb-fed258a2b45e"/>
    <xsd:import namespace="b273bd88-d0a1-4881-a816-229e407b48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c98a-a324-4979-8fbb-fed258a2b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73bd88-d0a1-4881-a816-229e407b482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91528F-32DA-4CC0-87C6-29B9012B6E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94c98a-a324-4979-8fbb-fed258a2b45e"/>
    <ds:schemaRef ds:uri="b273bd88-d0a1-4881-a816-229e407b48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0D707D-4911-40BC-B52C-0A7591888A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DFCC7-1CC7-4E69-B05B-BCA161B77A5B}">
  <ds:schemaRefs>
    <ds:schemaRef ds:uri="http://purl.org/dc/elements/1.1/"/>
    <ds:schemaRef ds:uri="http://purl.org/dc/terms/"/>
    <ds:schemaRef ds:uri="http://purl.org/dc/dcmitype/"/>
    <ds:schemaRef ds:uri="b273bd88-d0a1-4881-a816-229e407b4827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c94c98a-a324-4979-8fbb-fed258a2b45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54876</TotalTime>
  <Words>557</Words>
  <Application>Microsoft Macintosh PowerPoint</Application>
  <PresentationFormat>Widescreen</PresentationFormat>
  <Paragraphs>90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Zapf Dingbats</vt:lpstr>
      <vt:lpstr>1_Office Theme</vt:lpstr>
      <vt:lpstr>AHA RPB Master_2022</vt:lpstr>
      <vt:lpstr>AHA Health Plan Accountability and Ongoing Advocacy   </vt:lpstr>
      <vt:lpstr>Overview</vt:lpstr>
      <vt:lpstr>Prior Authorization: Overview and Need for Reform </vt:lpstr>
      <vt:lpstr>Current Problems with Prior Authorization</vt:lpstr>
      <vt:lpstr>Prior Authorization:  Delays and Disruptions in Care</vt:lpstr>
      <vt:lpstr>Prior Authorization:  Denials of appropriate care</vt:lpstr>
      <vt:lpstr>Differences in insurer requirements and submission methods</vt:lpstr>
      <vt:lpstr>Legislative and Regulatory Landscape</vt:lpstr>
      <vt:lpstr>PowerPoint Presentation</vt:lpstr>
      <vt:lpstr>Proposed Model Bill</vt:lpstr>
      <vt:lpstr>PowerPoint Presentation</vt:lpstr>
      <vt:lpstr>PowerPoint Presentation</vt:lpstr>
      <vt:lpstr>Key Take-Aways</vt:lpstr>
      <vt:lpstr>Contact / Questions</vt:lpstr>
    </vt:vector>
  </TitlesOfParts>
  <Company>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Update Combined Slides Councils and Committees Spring 2019</dc:title>
  <dc:creator>Cundari, Megan</dc:creator>
  <dc:description>Regulatory Update</dc:description>
  <cp:lastModifiedBy>Jack Considine</cp:lastModifiedBy>
  <cp:revision>385</cp:revision>
  <cp:lastPrinted>2022-06-23T19:56:23Z</cp:lastPrinted>
  <dcterms:created xsi:type="dcterms:W3CDTF">2018-09-12T13:29:18Z</dcterms:created>
  <dcterms:modified xsi:type="dcterms:W3CDTF">2025-04-24T15:36:26Z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Washington Update Combined Slides Councils and Committees Spring 2019</vt:lpwstr>
  </property>
  <property fmtid="{D5CDD505-2E9C-101B-9397-08002B2CF9AE}" pid="3" name="SlideDescription">
    <vt:lpwstr>Regulatory Update</vt:lpwstr>
  </property>
  <property fmtid="{D5CDD505-2E9C-101B-9397-08002B2CF9AE}" pid="4" name="ContentTypeId">
    <vt:lpwstr>0x01010075A52B816C6DC74AAE350B0A9E72B038</vt:lpwstr>
  </property>
</Properties>
</file>