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6"/>
  </p:notesMasterIdLst>
  <p:handoutMasterIdLst>
    <p:handoutMasterId r:id="rId17"/>
  </p:handoutMasterIdLst>
  <p:sldIdLst>
    <p:sldId id="262" r:id="rId2"/>
    <p:sldId id="930" r:id="rId3"/>
    <p:sldId id="941" r:id="rId4"/>
    <p:sldId id="934" r:id="rId5"/>
    <p:sldId id="932" r:id="rId6"/>
    <p:sldId id="933" r:id="rId7"/>
    <p:sldId id="525" r:id="rId8"/>
    <p:sldId id="600" r:id="rId9"/>
    <p:sldId id="940" r:id="rId10"/>
    <p:sldId id="927" r:id="rId11"/>
    <p:sldId id="938" r:id="rId12"/>
    <p:sldId id="939" r:id="rId13"/>
    <p:sldId id="524" r:id="rId14"/>
    <p:sldId id="93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AFDBFF"/>
    <a:srgbClr val="D2ECB6"/>
    <a:srgbClr val="659A2A"/>
    <a:srgbClr val="007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20362753168035E-2"/>
          <c:y val="5.1354002624671907E-2"/>
          <c:w val="0.88501645316722166"/>
          <c:h val="0.69870341207352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 in Billions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63500">
              <a:noFill/>
            </a:ln>
          </c:spPr>
          <c:invertIfNegative val="0"/>
          <c:dLbls>
            <c:dLbl>
              <c:idx val="0"/>
              <c:layout>
                <c:manualLayout>
                  <c:x val="1.0044600403211852E-4"/>
                  <c:y val="7.538662356372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0D-4C23-A90A-3AA0B0D6B486}"/>
                </c:ext>
              </c:extLst>
            </c:dLbl>
            <c:dLbl>
              <c:idx val="1"/>
              <c:layout>
                <c:manualLayout>
                  <c:x val="1.5599442732701614E-3"/>
                  <c:y val="2.5128874521240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0D-4C23-A90A-3AA0B0D6B486}"/>
                </c:ext>
              </c:extLst>
            </c:dLbl>
            <c:dLbl>
              <c:idx val="2"/>
              <c:layout>
                <c:manualLayout>
                  <c:x val="-4.6043203026235116E-3"/>
                  <c:y val="-2.5128874521240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0D-4C23-A90A-3AA0B0D6B486}"/>
                </c:ext>
              </c:extLst>
            </c:dLbl>
            <c:dLbl>
              <c:idx val="6"/>
              <c:layout>
                <c:manualLayout>
                  <c:x val="-1.1254875166912395E-16"/>
                  <c:y val="5.0257749042481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0D-4C23-A90A-3AA0B0D6B486}"/>
                </c:ext>
              </c:extLst>
            </c:dLbl>
            <c:dLbl>
              <c:idx val="7"/>
              <c:layout>
                <c:manualLayout>
                  <c:x val="6.13909373683131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0D-4C23-A90A-3AA0B0D6B486}"/>
                </c:ext>
              </c:extLst>
            </c:dLbl>
            <c:dLbl>
              <c:idx val="9"/>
              <c:layout>
                <c:manualLayout>
                  <c:x val="0"/>
                  <c:y val="2.5128874521240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0D-4C23-A90A-3AA0B0D6B486}"/>
                </c:ext>
              </c:extLst>
            </c:dLbl>
            <c:dLbl>
              <c:idx val="13"/>
              <c:layout>
                <c:manualLayout>
                  <c:x val="0"/>
                  <c:y val="5.0257749042481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0D-4C23-A90A-3AA0B0D6B486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Sheet1!$A$3:$A$19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 Q2</c:v>
                </c:pt>
              </c:strCache>
            </c:strRef>
          </c:cat>
          <c:val>
            <c:numRef>
              <c:f>Sheet1!$B$3:$B$19</c:f>
              <c:numCache>
                <c:formatCode>#,##0</c:formatCode>
                <c:ptCount val="17"/>
                <c:pt idx="0">
                  <c:v>641</c:v>
                </c:pt>
                <c:pt idx="1">
                  <c:v>875.06100000000004</c:v>
                </c:pt>
                <c:pt idx="2">
                  <c:v>928.63800000000003</c:v>
                </c:pt>
                <c:pt idx="3">
                  <c:v>631.15899999999999</c:v>
                </c:pt>
                <c:pt idx="4">
                  <c:v>478.589</c:v>
                </c:pt>
                <c:pt idx="5">
                  <c:v>418.15699999999998</c:v>
                </c:pt>
                <c:pt idx="6">
                  <c:v>425.75</c:v>
                </c:pt>
                <c:pt idx="7">
                  <c:v>498.59899999999999</c:v>
                </c:pt>
                <c:pt idx="8">
                  <c:v>570.726</c:v>
                </c:pt>
                <c:pt idx="9">
                  <c:v>634.02200000000005</c:v>
                </c:pt>
                <c:pt idx="10">
                  <c:v>705.22500000000002</c:v>
                </c:pt>
                <c:pt idx="11">
                  <c:v>731.54399999999998</c:v>
                </c:pt>
                <c:pt idx="12">
                  <c:v>729</c:v>
                </c:pt>
                <c:pt idx="13">
                  <c:v>641.51900000000001</c:v>
                </c:pt>
                <c:pt idx="14">
                  <c:v>422.63900000000001</c:v>
                </c:pt>
                <c:pt idx="15">
                  <c:v>351.27800000000002</c:v>
                </c:pt>
                <c:pt idx="16">
                  <c:v>518.88336600000002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0D-4C23-A90A-3AA0B0D6B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00715632"/>
        <c:axId val="400716192"/>
      </c:barChart>
      <c:catAx>
        <c:axId val="40071563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00716192"/>
        <c:crosses val="autoZero"/>
        <c:auto val="0"/>
        <c:lblAlgn val="ctr"/>
        <c:lblOffset val="0"/>
        <c:noMultiLvlLbl val="0"/>
      </c:catAx>
      <c:valAx>
        <c:axId val="40071619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&quot;$&quot;#,##0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400715632"/>
        <c:crossesAt val="1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20362753168035E-2"/>
          <c:y val="5.1354002624671907E-2"/>
          <c:w val="0.88501645316722166"/>
          <c:h val="0.69870341207352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Membership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63500">
              <a:noFill/>
            </a:ln>
          </c:spPr>
          <c:invertIfNegative val="0"/>
          <c:dLbls>
            <c:dLbl>
              <c:idx val="0"/>
              <c:layout>
                <c:manualLayout>
                  <c:x val="1.0044600403211852E-4"/>
                  <c:y val="7.538662356372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F8-49E5-98C6-793F640C16C3}"/>
                </c:ext>
              </c:extLst>
            </c:dLbl>
            <c:dLbl>
              <c:idx val="1"/>
              <c:layout>
                <c:manualLayout>
                  <c:x val="1.5599442732701614E-3"/>
                  <c:y val="2.5128874521240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F8-49E5-98C6-793F640C16C3}"/>
                </c:ext>
              </c:extLst>
            </c:dLbl>
            <c:dLbl>
              <c:idx val="2"/>
              <c:layout>
                <c:manualLayout>
                  <c:x val="-4.6043203026235116E-3"/>
                  <c:y val="-2.5128874521240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F8-49E5-98C6-793F640C16C3}"/>
                </c:ext>
              </c:extLst>
            </c:dLbl>
            <c:dLbl>
              <c:idx val="6"/>
              <c:layout>
                <c:manualLayout>
                  <c:x val="-1.1254875166912395E-16"/>
                  <c:y val="5.0257749042481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F8-49E5-98C6-793F640C16C3}"/>
                </c:ext>
              </c:extLst>
            </c:dLbl>
            <c:dLbl>
              <c:idx val="7"/>
              <c:layout>
                <c:manualLayout>
                  <c:x val="6.13909373683131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F8-49E5-98C6-793F640C16C3}"/>
                </c:ext>
              </c:extLst>
            </c:dLbl>
            <c:dLbl>
              <c:idx val="9"/>
              <c:layout>
                <c:manualLayout>
                  <c:x val="0"/>
                  <c:y val="2.5128874521240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F8-49E5-98C6-793F640C16C3}"/>
                </c:ext>
              </c:extLst>
            </c:dLbl>
            <c:dLbl>
              <c:idx val="13"/>
              <c:layout>
                <c:manualLayout>
                  <c:x val="0"/>
                  <c:y val="5.0257749042481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F8-49E5-98C6-793F640C16C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Sheet1!$A$3:$A$19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 Q2</c:v>
                </c:pt>
              </c:strCache>
            </c:strRef>
          </c:cat>
          <c:val>
            <c:numRef>
              <c:f>Sheet1!$B$3:$B$19</c:f>
              <c:numCache>
                <c:formatCode>#,##0</c:formatCode>
                <c:ptCount val="17"/>
                <c:pt idx="0">
                  <c:v>136</c:v>
                </c:pt>
                <c:pt idx="1">
                  <c:v>157</c:v>
                </c:pt>
                <c:pt idx="2">
                  <c:v>189</c:v>
                </c:pt>
                <c:pt idx="3">
                  <c:v>217</c:v>
                </c:pt>
                <c:pt idx="4">
                  <c:v>238</c:v>
                </c:pt>
                <c:pt idx="5">
                  <c:v>259</c:v>
                </c:pt>
                <c:pt idx="6">
                  <c:v>270</c:v>
                </c:pt>
                <c:pt idx="7">
                  <c:v>291</c:v>
                </c:pt>
                <c:pt idx="8">
                  <c:v>313</c:v>
                </c:pt>
                <c:pt idx="9">
                  <c:v>381</c:v>
                </c:pt>
                <c:pt idx="10">
                  <c:v>414</c:v>
                </c:pt>
                <c:pt idx="11">
                  <c:v>427</c:v>
                </c:pt>
                <c:pt idx="12">
                  <c:v>463</c:v>
                </c:pt>
                <c:pt idx="13">
                  <c:v>495</c:v>
                </c:pt>
                <c:pt idx="14">
                  <c:v>553</c:v>
                </c:pt>
                <c:pt idx="15">
                  <c:v>568</c:v>
                </c:pt>
                <c:pt idx="16">
                  <c:v>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F8-49E5-98C6-793F640C16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00715632"/>
        <c:axId val="400716192"/>
      </c:barChart>
      <c:catAx>
        <c:axId val="40071563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00716192"/>
        <c:crosses val="autoZero"/>
        <c:auto val="0"/>
        <c:lblAlgn val="ctr"/>
        <c:lblOffset val="0"/>
        <c:noMultiLvlLbl val="0"/>
      </c:catAx>
      <c:valAx>
        <c:axId val="40071619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#,##0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400715632"/>
        <c:crossesAt val="1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20362753168035E-2"/>
          <c:y val="5.1354002624671907E-2"/>
          <c:w val="0.88501645316722166"/>
          <c:h val="0.69870341207352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 in Billions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63500">
              <a:noFill/>
            </a:ln>
          </c:spPr>
          <c:invertIfNegative val="0"/>
          <c:dLbls>
            <c:dLbl>
              <c:idx val="0"/>
              <c:layout>
                <c:manualLayout>
                  <c:x val="1.0044600403211852E-4"/>
                  <c:y val="7.5386623563721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DD-4C79-9C6F-F4F55F79CA22}"/>
                </c:ext>
              </c:extLst>
            </c:dLbl>
            <c:dLbl>
              <c:idx val="1"/>
              <c:layout>
                <c:manualLayout>
                  <c:x val="1.5599442732701614E-3"/>
                  <c:y val="2.5128874521240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DD-4C79-9C6F-F4F55F79CA22}"/>
                </c:ext>
              </c:extLst>
            </c:dLbl>
            <c:dLbl>
              <c:idx val="2"/>
              <c:layout>
                <c:manualLayout>
                  <c:x val="-4.6043203026235116E-3"/>
                  <c:y val="-2.5128874521240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DD-4C79-9C6F-F4F55F79CA22}"/>
                </c:ext>
              </c:extLst>
            </c:dLbl>
            <c:dLbl>
              <c:idx val="6"/>
              <c:layout>
                <c:manualLayout>
                  <c:x val="-1.1254875166912395E-16"/>
                  <c:y val="5.0257749042481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DD-4C79-9C6F-F4F55F79CA22}"/>
                </c:ext>
              </c:extLst>
            </c:dLbl>
            <c:dLbl>
              <c:idx val="7"/>
              <c:layout>
                <c:manualLayout>
                  <c:x val="6.13909373683131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DD-4C79-9C6F-F4F55F79CA22}"/>
                </c:ext>
              </c:extLst>
            </c:dLbl>
            <c:dLbl>
              <c:idx val="9"/>
              <c:layout>
                <c:manualLayout>
                  <c:x val="0"/>
                  <c:y val="2.5128874521240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DD-4C79-9C6F-F4F55F79CA22}"/>
                </c:ext>
              </c:extLst>
            </c:dLbl>
            <c:dLbl>
              <c:idx val="13"/>
              <c:layout>
                <c:manualLayout>
                  <c:x val="0"/>
                  <c:y val="5.0257749042481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DD-4C79-9C6F-F4F55F79CA22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Sheet1!$A$3:$A$19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 Q2</c:v>
                </c:pt>
              </c:strCache>
            </c:strRef>
          </c:cat>
          <c:val>
            <c:numRef>
              <c:f>Sheet1!$B$3:$B$19</c:f>
              <c:numCache>
                <c:formatCode>#,##0</c:formatCode>
                <c:ptCount val="17"/>
                <c:pt idx="0">
                  <c:v>14.187994736</c:v>
                </c:pt>
                <c:pt idx="1">
                  <c:v>28.682082159</c:v>
                </c:pt>
                <c:pt idx="2">
                  <c:v>54.927450923999999</c:v>
                </c:pt>
                <c:pt idx="3">
                  <c:v>48.256610936999998</c:v>
                </c:pt>
                <c:pt idx="4">
                  <c:v>45.092707341000001</c:v>
                </c:pt>
                <c:pt idx="5">
                  <c:v>47.005468186000002</c:v>
                </c:pt>
                <c:pt idx="6">
                  <c:v>51.769804268999998</c:v>
                </c:pt>
                <c:pt idx="7">
                  <c:v>59.552598508000003</c:v>
                </c:pt>
                <c:pt idx="8">
                  <c:v>72.960728872000004</c:v>
                </c:pt>
                <c:pt idx="9">
                  <c:v>98.851842973999993</c:v>
                </c:pt>
                <c:pt idx="10">
                  <c:v>102.168048122</c:v>
                </c:pt>
                <c:pt idx="11">
                  <c:v>101.723370825</c:v>
                </c:pt>
                <c:pt idx="12">
                  <c:v>105.358378191</c:v>
                </c:pt>
                <c:pt idx="13">
                  <c:v>112.609799907</c:v>
                </c:pt>
                <c:pt idx="14">
                  <c:v>125.60267118199999</c:v>
                </c:pt>
                <c:pt idx="15">
                  <c:v>129.005520612</c:v>
                </c:pt>
                <c:pt idx="16">
                  <c:v>146.18722652700001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DD-4C79-9C6F-F4F55F79C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00715632"/>
        <c:axId val="400716192"/>
      </c:barChart>
      <c:catAx>
        <c:axId val="40071563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00716192"/>
        <c:crosses val="autoZero"/>
        <c:auto val="0"/>
        <c:lblAlgn val="ctr"/>
        <c:lblOffset val="0"/>
        <c:noMultiLvlLbl val="0"/>
      </c:catAx>
      <c:valAx>
        <c:axId val="40071619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&quot;$&quot;#,##0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400715632"/>
        <c:crossesAt val="1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50782-AF2C-4139-80A4-59298B19753A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106BA-B727-45FE-AD8C-D6064B77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53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48716F-6877-49AC-ACCE-B7F66DFB3311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6A2806-A11C-4291-83B2-BF5EBF753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D1ED5-3755-44AF-9CFE-70E51077C20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9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D1ED5-3755-44AF-9CFE-70E51077C2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0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inTitl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6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3281" y="3952240"/>
            <a:ext cx="6624320" cy="1158240"/>
          </a:xfrm>
          <a:solidFill>
            <a:schemeClr val="bg1"/>
          </a:solidFill>
        </p:spPr>
        <p:txBody>
          <a:bodyPr/>
          <a:lstStyle>
            <a:lvl1pPr algn="l">
              <a:lnSpc>
                <a:spcPts val="2850"/>
              </a:lnSpc>
              <a:defRPr sz="2700" b="0">
                <a:solidFill>
                  <a:srgbClr val="0071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760" y="5312232"/>
            <a:ext cx="6782526" cy="4572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792686" y="6393602"/>
            <a:ext cx="2133600" cy="365125"/>
          </a:xfrm>
        </p:spPr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2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bTitl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6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3760" y="5213338"/>
            <a:ext cx="6869611" cy="800661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13928" y="641384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6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40000" y="6342684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55600" y="1175658"/>
            <a:ext cx="8178800" cy="504734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178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6260" y="598773"/>
            <a:ext cx="7470570" cy="457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770909" y="1251858"/>
            <a:ext cx="5090556" cy="497114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030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55270" y="1484101"/>
            <a:ext cx="3759200" cy="19202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5270" y="3990850"/>
            <a:ext cx="3759200" cy="19202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46753" y="1484101"/>
            <a:ext cx="3759200" cy="19202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746753" y="3990850"/>
            <a:ext cx="3759200" cy="19202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55270" y="1142357"/>
            <a:ext cx="3759200" cy="332507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900" b="1" cap="all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746753" y="1142357"/>
            <a:ext cx="3759200" cy="332507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900" b="1" cap="all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355270" y="3666101"/>
            <a:ext cx="3759200" cy="332507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900" b="1" cap="all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746753" y="3666101"/>
            <a:ext cx="3759200" cy="332507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900" b="1" cap="all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496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60" y="1208316"/>
            <a:ext cx="3621974" cy="4931703"/>
          </a:xfrm>
        </p:spPr>
        <p:txBody>
          <a:bodyPr>
            <a:normAutofit/>
          </a:bodyPr>
          <a:lstStyle>
            <a:lvl1pPr algn="l">
              <a:defRPr sz="1500"/>
            </a:lvl1pPr>
            <a:lvl2pPr algn="l">
              <a:defRPr sz="1350"/>
            </a:lvl2pPr>
            <a:lvl3pPr marL="516731" indent="-127397" algn="l">
              <a:defRPr sz="1350"/>
            </a:lvl3pPr>
            <a:lvl4pPr marL="775097" indent="-171450" algn="l">
              <a:defRPr sz="1350"/>
            </a:lvl4pPr>
            <a:lvl5pPr marL="988219" indent="-169069" algn="l"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201887" y="1208316"/>
            <a:ext cx="3621974" cy="4931703"/>
          </a:xfrm>
        </p:spPr>
        <p:txBody>
          <a:bodyPr>
            <a:normAutofit/>
          </a:bodyPr>
          <a:lstStyle>
            <a:lvl1pPr algn="l">
              <a:defRPr sz="1500"/>
            </a:lvl1pPr>
            <a:lvl2pPr algn="l">
              <a:defRPr sz="1350"/>
            </a:lvl2pPr>
            <a:lvl3pPr marL="516731" indent="-127397" algn="l">
              <a:defRPr sz="1350"/>
            </a:lvl3pPr>
            <a:lvl4pPr marL="685800" indent="-127397" algn="l">
              <a:defRPr sz="1350"/>
            </a:lvl4pPr>
            <a:lvl5pPr marL="944166" indent="-169069" algn="l"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721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60" y="1284515"/>
            <a:ext cx="8118764" cy="4855503"/>
          </a:xfrm>
        </p:spPr>
        <p:txBody>
          <a:bodyPr>
            <a:normAutofit/>
          </a:bodyPr>
          <a:lstStyle>
            <a:lvl1pPr marL="169069" indent="-169069" algn="l">
              <a:defRPr sz="1800"/>
            </a:lvl1pPr>
            <a:lvl2pPr algn="l">
              <a:defRPr sz="1200"/>
            </a:lvl2pPr>
            <a:lvl3pPr marL="516731" indent="-127397" algn="l">
              <a:defRPr sz="1200"/>
            </a:lvl3pPr>
            <a:lvl4pPr marL="772716" indent="-214313" algn="l">
              <a:defRPr sz="1200"/>
            </a:lvl4pPr>
            <a:lvl5pPr algn="l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7128" y="6360191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356261" y="602676"/>
            <a:ext cx="219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71CE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18571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6259" y="165600"/>
            <a:ext cx="7488329" cy="890373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125" y="1346401"/>
            <a:ext cx="8411675" cy="5160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719400" y="6507363"/>
            <a:ext cx="2057400" cy="232962"/>
          </a:xfrm>
        </p:spPr>
        <p:txBody>
          <a:bodyPr/>
          <a:lstStyle/>
          <a:p>
            <a:fld id="{7DBAEAE9-B977-4E7C-BFE4-80EA3CBA1D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2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261" y="598773"/>
            <a:ext cx="7487260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260" y="1208314"/>
            <a:ext cx="8330540" cy="4841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8328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6" descr="FHLB_logo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98" y="577205"/>
            <a:ext cx="1132663" cy="49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2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1800" b="1" kern="1200">
          <a:solidFill>
            <a:srgbClr val="0071CE"/>
          </a:solidFill>
          <a:latin typeface="+mj-lt"/>
          <a:ea typeface="+mj-ea"/>
          <a:cs typeface="+mj-cs"/>
        </a:defRPr>
      </a:lvl1pPr>
    </p:titleStyle>
    <p:bodyStyle>
      <a:lvl1pPr marL="125016" indent="-125016" algn="l" defTabSz="6858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02419" indent="-128588" algn="l" defTabSz="6858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Tw Cen MT" panose="020B0602020104020603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7435" indent="-125016" algn="l" defTabSz="6858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90000"/>
        <a:buFont typeface="Calibri" panose="020F0502020204030204" pitchFamily="34" charset="0"/>
        <a:buChar char="˃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0785" indent="-133350" algn="l" defTabSz="6858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29854" indent="-169069" algn="l" defTabSz="6858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Tw Cen MT" panose="020B0602020104020603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760" y="5225143"/>
            <a:ext cx="6847840" cy="770709"/>
          </a:xfrm>
        </p:spPr>
        <p:txBody>
          <a:bodyPr anchor="ctr"/>
          <a:lstStyle/>
          <a:p>
            <a:r>
              <a:rPr lang="en-US" sz="2400" b="1" dirty="0"/>
              <a:t>The Federal Home Loan Bank system and insurance company insolvency</a:t>
            </a:r>
          </a:p>
        </p:txBody>
      </p:sp>
    </p:spTree>
    <p:extLst>
      <p:ext uri="{BB962C8B-B14F-4D97-AF65-F5344CB8AC3E}">
        <p14:creationId xmlns:p14="http://schemas.microsoft.com/office/powerpoint/2010/main" val="63099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9805-04C8-A870-72FA-23A9EB379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FHLB Legislative Proposal </a:t>
            </a:r>
            <a:endParaRPr lang="en-US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DE5CC1-E736-05FD-538B-732C800FDF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080FC-2D7F-3C1C-06CD-871A613883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4460" indent="-124460"/>
            <a:r>
              <a:rPr lang="en-US" dirty="0"/>
              <a:t>The Framework:</a:t>
            </a:r>
            <a:endParaRPr lang="en-US" dirty="0">
              <a:cs typeface="Calibri"/>
            </a:endParaRPr>
          </a:p>
          <a:p>
            <a:pPr marL="302260" lvl="1" indent="-128270">
              <a:buClr>
                <a:srgbClr val="262626"/>
              </a:buClr>
            </a:pPr>
            <a:r>
              <a:rPr lang="en-US" dirty="0"/>
              <a:t>Within 10 days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/>
              <a:t>the FHLBank </a:t>
            </a:r>
            <a:r>
              <a:rPr lang="en-US" b="1" dirty="0"/>
              <a:t>shall provide a timeline and process</a:t>
            </a:r>
            <a:r>
              <a:rPr lang="en-US" dirty="0"/>
              <a:t> for:</a:t>
            </a:r>
          </a:p>
          <a:p>
            <a:pPr marL="427276" lvl="2" indent="-128270">
              <a:buClr>
                <a:srgbClr val="262626"/>
              </a:buClr>
            </a:pPr>
            <a:r>
              <a:rPr lang="en-US" dirty="0"/>
              <a:t>Releasing excess collateral, the payment of fees, unwinding of safekeeping accounts, and the redemption of FHLBank stock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Calibri"/>
              </a:rPr>
              <a:t>T</a:t>
            </a:r>
            <a:r>
              <a:rPr lang="en-US" dirty="0">
                <a:ea typeface="+mn-lt"/>
                <a:cs typeface="+mn-lt"/>
              </a:rPr>
              <a:t>he FHLBank </a:t>
            </a:r>
            <a:r>
              <a:rPr lang="en-US" b="1" dirty="0"/>
              <a:t>shall provide options </a:t>
            </a:r>
            <a:r>
              <a:rPr lang="en-US" dirty="0"/>
              <a:t>regarding renewing or restructuring advances. </a:t>
            </a:r>
            <a:endParaRPr lang="en-US" dirty="0">
              <a:cs typeface="Calibri"/>
            </a:endParaRPr>
          </a:p>
          <a:p>
            <a:pPr marL="124460" indent="-124460"/>
            <a:r>
              <a:rPr lang="en-US" dirty="0"/>
              <a:t>FHLB Collateral Access Assurance:</a:t>
            </a:r>
          </a:p>
          <a:p>
            <a:pPr marL="302260" lvl="1" indent="-128270">
              <a:buClr>
                <a:srgbClr val="262626"/>
              </a:buClr>
            </a:pPr>
            <a:r>
              <a:rPr lang="en-US" dirty="0"/>
              <a:t>10th day of receivership: </a:t>
            </a:r>
            <a:r>
              <a:rPr lang="en-US" b="1" dirty="0"/>
              <a:t>A receiver will not stay an FHLBank from exercising its rights regarding collateral.</a:t>
            </a:r>
            <a:endParaRPr lang="en-US" dirty="0">
              <a:cs typeface="Calibri"/>
            </a:endParaRPr>
          </a:p>
          <a:p>
            <a:pPr marL="302260" lvl="1" indent="-128270">
              <a:buClr>
                <a:srgbClr val="262626"/>
              </a:buClr>
            </a:pPr>
            <a:r>
              <a:rPr lang="en-US" dirty="0">
                <a:ea typeface="+mn-lt"/>
                <a:cs typeface="+mn-lt"/>
              </a:rPr>
              <a:t>The receiver may not void or repudiate ordinary transactions that comply with applicable laws, regulations, and agreements. </a:t>
            </a:r>
          </a:p>
          <a:p>
            <a:pPr marL="427276" lvl="2" indent="-128270">
              <a:buClr>
                <a:srgbClr val="262626"/>
              </a:buClr>
            </a:pPr>
            <a:r>
              <a:rPr lang="en-US" dirty="0">
                <a:ea typeface="+mn-lt"/>
                <a:cs typeface="+mn-lt"/>
              </a:rPr>
              <a:t>Voidable preferences and fraudulent transactions would only apply </a:t>
            </a:r>
            <a:r>
              <a:rPr lang="en-US" i="1" dirty="0">
                <a:ea typeface="+mn-lt"/>
                <a:cs typeface="+mn-lt"/>
              </a:rPr>
              <a:t>to intentional bad faith acts.</a:t>
            </a:r>
            <a:endParaRPr lang="en-US" i="1" dirty="0">
              <a:cs typeface="Calibri"/>
            </a:endParaRPr>
          </a:p>
          <a:p>
            <a:pPr marL="124460" indent="-124460">
              <a:buClr>
                <a:srgbClr val="262626"/>
              </a:buClr>
            </a:pPr>
            <a:r>
              <a:rPr lang="en-US" dirty="0">
                <a:cs typeface="Calibri"/>
              </a:rPr>
              <a:t>Receiver's Access to Excess Stock:</a:t>
            </a:r>
          </a:p>
          <a:p>
            <a:pPr marL="302260" lvl="1" indent="-128270">
              <a:buClr>
                <a:srgbClr val="262626"/>
              </a:buClr>
            </a:pPr>
            <a:r>
              <a:rPr lang="en-US" dirty="0">
                <a:cs typeface="Calibri"/>
              </a:rPr>
              <a:t>If FHLBank access to collateral results in excess FHLBank stock, the Bank will redeem such excess stock.</a:t>
            </a:r>
            <a:endParaRPr lang="en-US" dirty="0"/>
          </a:p>
          <a:p>
            <a:pPr marL="124460" indent="-124460">
              <a:buClr>
                <a:srgbClr val="262626"/>
              </a:buClr>
            </a:pPr>
            <a:endParaRPr lang="en-US" dirty="0"/>
          </a:p>
          <a:p>
            <a:pPr marL="124460" indent="-124460">
              <a:buClr>
                <a:srgbClr val="262626"/>
              </a:buClr>
            </a:pPr>
            <a:endParaRPr lang="en-US" dirty="0">
              <a:cs typeface="Calibri"/>
            </a:endParaRPr>
          </a:p>
          <a:p>
            <a:pPr marL="124460" indent="-124460"/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124460" indent="-124460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1174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FB66-C8A8-546F-8202-E77F5E426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Preference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0DEC9D-1C02-32D1-74EF-EE70D3818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AC42A-B826-63CB-C059-95E8E75D2D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6260" y="1242816"/>
            <a:ext cx="8170520" cy="4971143"/>
          </a:xfrm>
        </p:spPr>
        <p:txBody>
          <a:bodyPr/>
          <a:lstStyle/>
          <a:p>
            <a:r>
              <a:rPr lang="en-US" dirty="0"/>
              <a:t>A tool a receiver can use to recapture payments made by the debtor to creditors directly before a receivership proceeding begins. Generally, for a receiver to recapture preference payments, the payments must have been made within a set period of time, usually somewhere between 90-180 days prior to the start of a receivership and be in excess of what the creditor would have received in a liquidation action.  Intended to prevent the debtor from favoring one creditor over another.  </a:t>
            </a:r>
          </a:p>
        </p:txBody>
      </p:sp>
    </p:spTree>
    <p:extLst>
      <p:ext uri="{BB962C8B-B14F-4D97-AF65-F5344CB8AC3E}">
        <p14:creationId xmlns:p14="http://schemas.microsoft.com/office/powerpoint/2010/main" val="3871695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DE1B-EBBC-5931-80FF-99476E96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Fraudulent Transfer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9FB6E3-F147-6148-CDA6-4C24224B46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10377-77EB-E35B-4376-6219E39FBD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6260" y="1251858"/>
            <a:ext cx="8292440" cy="4971143"/>
          </a:xfrm>
        </p:spPr>
        <p:txBody>
          <a:bodyPr/>
          <a:lstStyle/>
          <a:p>
            <a:r>
              <a:rPr lang="en-US" dirty="0"/>
              <a:t>Generally, two types of fraudulent conveyances. The first, actual fraud, involves debtors' intent to defraud creditors. The second, constructive fraud, involves a transfer that is made in exchange for grossly inadequate consideration. For both types of fraudulent transfers there is generally a “look back period” usually one or two-years. Thus, to be considered a fraudulent transfer, the transfer must occur within one or two years immediately before a receivership filing. </a:t>
            </a:r>
          </a:p>
        </p:txBody>
      </p:sp>
    </p:spTree>
    <p:extLst>
      <p:ext uri="{BB962C8B-B14F-4D97-AF65-F5344CB8AC3E}">
        <p14:creationId xmlns:p14="http://schemas.microsoft.com/office/powerpoint/2010/main" val="2882066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0D2E4-E8F7-3B13-EB27-7C5A3F0F13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AEAE9-B977-4E7C-BFE4-80EA3CBA1D23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E1F0A5-F11C-D479-B420-0A67A81BF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887" y="317176"/>
            <a:ext cx="6024225" cy="622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8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D622-79DF-3201-5CF1-0E6914AD4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049" y="3182953"/>
            <a:ext cx="1685901" cy="492093"/>
          </a:xfrm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7F60D-F1A4-76C5-C27E-72CBAA8C5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AEAE9-B977-4E7C-BFE4-80EA3CBA1D2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3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C04F-CD19-5ED3-2972-3234A627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Home Loan Bank Overview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746265-DF16-3B33-C157-9C4179145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FF474-B7B7-02E0-7400-08200D0385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5600" y="1175658"/>
            <a:ext cx="4469862" cy="50473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24460" indent="-124460"/>
            <a:r>
              <a:rPr lang="en-US" dirty="0"/>
              <a:t>11 regional FHLBanks</a:t>
            </a:r>
          </a:p>
          <a:p>
            <a:pPr marL="124460" indent="-124460"/>
            <a:r>
              <a:rPr lang="en-US" dirty="0"/>
              <a:t>A Government Sponsored Enterprise (GSE) </a:t>
            </a:r>
            <a:endParaRPr lang="en-US" dirty="0">
              <a:cs typeface="Calibri"/>
            </a:endParaRPr>
          </a:p>
          <a:p>
            <a:pPr marL="124460" indent="-124460"/>
            <a:r>
              <a:rPr lang="en-US" dirty="0"/>
              <a:t>Regulator: Federal Housing Finance Agency </a:t>
            </a:r>
            <a:endParaRPr lang="en-US" dirty="0">
              <a:cs typeface="Calibri"/>
            </a:endParaRPr>
          </a:p>
          <a:p>
            <a:pPr marL="124460" indent="-124460"/>
            <a:r>
              <a:rPr lang="en-US" dirty="0"/>
              <a:t>We make loans to approx. 6,700 insurance companies, banks and credit unions</a:t>
            </a:r>
          </a:p>
          <a:p>
            <a:pPr marL="124460" indent="-124460"/>
            <a:r>
              <a:rPr lang="en-US" dirty="0"/>
              <a:t>Operations funded through the sale of debt</a:t>
            </a:r>
          </a:p>
          <a:p>
            <a:pPr marL="301863" lvl="1" indent="-124460"/>
            <a:r>
              <a:rPr lang="en-US" dirty="0"/>
              <a:t>Global investors buy our notes and bonds</a:t>
            </a:r>
          </a:p>
          <a:p>
            <a:pPr marL="302260" lvl="1" indent="-128270"/>
            <a:r>
              <a:rPr lang="en-US" dirty="0"/>
              <a:t>Moody’s </a:t>
            </a:r>
            <a:r>
              <a:rPr lang="en-US" dirty="0" err="1"/>
              <a:t>Aaa</a:t>
            </a:r>
            <a:r>
              <a:rPr lang="en-US" dirty="0"/>
              <a:t> and P-1; S&amp;P AA+ and A-1+</a:t>
            </a:r>
            <a:endParaRPr lang="en-US" dirty="0">
              <a:cs typeface="Calibri"/>
            </a:endParaRPr>
          </a:p>
          <a:p>
            <a:pPr marL="124460" indent="-124460"/>
            <a:r>
              <a:rPr lang="en-US" dirty="0"/>
              <a:t>No taxpayer funding; never a bailout</a:t>
            </a:r>
            <a:endParaRPr lang="en-US" dirty="0">
              <a:cs typeface="Calibri"/>
            </a:endParaRPr>
          </a:p>
          <a:p>
            <a:pPr marL="302260" lvl="1" indent="-128270">
              <a:buClr>
                <a:prstClr val="black">
                  <a:lumMod val="85000"/>
                  <a:lumOff val="15000"/>
                </a:prstClr>
              </a:buClr>
            </a:pPr>
            <a:endParaRPr lang="en-US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FC9222-D9A6-E67F-49A1-08ED72DD8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462" y="2078513"/>
            <a:ext cx="4262149" cy="270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2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C04F-CD19-5ED3-2972-3234A627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Home Loan Bank Overview </a:t>
            </a:r>
            <a:r>
              <a:rPr lang="en-US" dirty="0" err="1"/>
              <a:t>cont</a:t>
            </a:r>
            <a:r>
              <a:rPr lang="en-US" dirty="0"/>
              <a:t>’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746265-DF16-3B33-C157-9C4179145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FF474-B7B7-02E0-7400-08200D0385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5600" y="1175658"/>
            <a:ext cx="4469862" cy="50473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24460" indent="-124460"/>
            <a:r>
              <a:rPr lang="en-US" dirty="0"/>
              <a:t>Each FHLBank is a cooperative</a:t>
            </a:r>
          </a:p>
          <a:p>
            <a:pPr marL="301863" lvl="1" indent="-124460"/>
            <a:r>
              <a:rPr lang="en-US" dirty="0"/>
              <a:t>Membership is voluntary</a:t>
            </a:r>
          </a:p>
          <a:p>
            <a:pPr marL="124460" indent="-124460"/>
            <a:r>
              <a:rPr lang="en-US" dirty="0"/>
              <a:t>Members purchase par-value stock</a:t>
            </a:r>
          </a:p>
          <a:p>
            <a:pPr marL="124460" indent="-124460"/>
            <a:r>
              <a:rPr lang="en-US" dirty="0"/>
              <a:t>We pay quarterly dividends to members</a:t>
            </a:r>
            <a:endParaRPr lang="en-US" dirty="0">
              <a:cs typeface="Calibri"/>
            </a:endParaRPr>
          </a:p>
          <a:p>
            <a:pPr marL="124460" indent="-124460"/>
            <a:r>
              <a:rPr lang="en-US" dirty="0"/>
              <a:t>Fund grant programs with 10% of earnings</a:t>
            </a:r>
            <a:endParaRPr lang="en-US" dirty="0">
              <a:cs typeface="Calibri"/>
            </a:endParaRPr>
          </a:p>
          <a:p>
            <a:pPr marL="302260" lvl="1" indent="-128270"/>
            <a:r>
              <a:rPr lang="en-US" dirty="0"/>
              <a:t>Approx. $5 billion since 1990</a:t>
            </a:r>
            <a:endParaRPr lang="en-US" dirty="0">
              <a:cs typeface="Calibri"/>
            </a:endParaRPr>
          </a:p>
          <a:p>
            <a:pPr marL="124460" indent="-124460"/>
            <a:r>
              <a:rPr lang="en-US" dirty="0"/>
              <a:t>FHLBanks are secured creditors</a:t>
            </a:r>
            <a:endParaRPr lang="en-US" dirty="0">
              <a:cs typeface="Calibri"/>
            </a:endParaRPr>
          </a:p>
          <a:p>
            <a:pPr marL="302260" lvl="1" indent="-128270"/>
            <a:r>
              <a:rPr lang="en-US" dirty="0"/>
              <a:t>Loans that are fully collateralized </a:t>
            </a:r>
            <a:endParaRPr lang="en-US" dirty="0">
              <a:cs typeface="Calibri"/>
            </a:endParaRPr>
          </a:p>
          <a:p>
            <a:pPr marL="427276" lvl="2" indent="-128270">
              <a:buClr>
                <a:srgbClr val="262626"/>
              </a:buClr>
            </a:pPr>
            <a:r>
              <a:rPr lang="en-US" dirty="0">
                <a:cs typeface="Calibri"/>
              </a:rPr>
              <a:t>Required by our regulator</a:t>
            </a:r>
          </a:p>
          <a:p>
            <a:pPr marL="427276" lvl="2" indent="-128270">
              <a:buClr>
                <a:srgbClr val="262626"/>
              </a:buClr>
            </a:pPr>
            <a:r>
              <a:rPr lang="en-US" dirty="0">
                <a:cs typeface="Calibri"/>
              </a:rPr>
              <a:t>Allows us to lend at low rates</a:t>
            </a:r>
          </a:p>
          <a:p>
            <a:pPr marL="302260" lvl="1" indent="-128270">
              <a:buClr>
                <a:prstClr val="black">
                  <a:lumMod val="85000"/>
                  <a:lumOff val="15000"/>
                </a:prstClr>
              </a:buClr>
            </a:pPr>
            <a:endParaRPr lang="en-US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FC9222-D9A6-E67F-49A1-08ED72DD8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462" y="2078513"/>
            <a:ext cx="4262149" cy="270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6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6258" y="570491"/>
            <a:ext cx="7558297" cy="466463"/>
          </a:xfrm>
        </p:spPr>
        <p:txBody>
          <a:bodyPr/>
          <a:lstStyle/>
          <a:p>
            <a:r>
              <a:rPr lang="en-US" sz="2100" dirty="0"/>
              <a:t>Systemwide Lending by Year (in Billions)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8B92FF-B0DC-499E-9A27-70C83A9DD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119888"/>
              </p:ext>
            </p:extLst>
          </p:nvPr>
        </p:nvGraphicFramePr>
        <p:xfrm>
          <a:off x="301752" y="1408176"/>
          <a:ext cx="8412480" cy="5053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549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C8FF-810B-9C98-674E-786C9C8E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/>
              <a:t>Systemwide Insurance Company Membership by Year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1F2489-C860-FCBB-E60B-9DCF6C6BF2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7D83383-397D-867D-3570-D878D6BB40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937294"/>
              </p:ext>
            </p:extLst>
          </p:nvPr>
        </p:nvGraphicFramePr>
        <p:xfrm>
          <a:off x="301752" y="1408176"/>
          <a:ext cx="8412480" cy="5053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39C7-48CD-894E-8994-F7D7E6D8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/>
              <a:t>Systemwide Insurance Company Lending by Year (in Billions)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E3272F-C47E-AE30-DEF8-6716C240A3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2110093-8C91-43FB-139D-CC59460F1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96727"/>
              </p:ext>
            </p:extLst>
          </p:nvPr>
        </p:nvGraphicFramePr>
        <p:xfrm>
          <a:off x="301752" y="1408176"/>
          <a:ext cx="8412480" cy="5053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2650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7922F-1ECA-D35F-F3A6-185AD4B609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AEAE9-B977-4E7C-BFE4-80EA3CBA1D2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B507363-0CAE-DAE4-19E9-E0D84E1B9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1" y="598773"/>
            <a:ext cx="7487260" cy="457200"/>
          </a:xfrm>
        </p:spPr>
        <p:txBody>
          <a:bodyPr/>
          <a:lstStyle/>
          <a:p>
            <a:r>
              <a:rPr lang="en-US" sz="2100" dirty="0"/>
              <a:t>FHLBank Dallas Membership by Charter Type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C9719F-7BC0-4242-0A06-EB42036D2F0A}"/>
              </a:ext>
            </a:extLst>
          </p:cNvPr>
          <p:cNvSpPr/>
          <p:nvPr/>
        </p:nvSpPr>
        <p:spPr>
          <a:xfrm>
            <a:off x="2705100" y="2682240"/>
            <a:ext cx="3832860" cy="967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93FB4B-65D8-9B7E-151A-83D373E3D2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81" b="7123"/>
          <a:stretch/>
        </p:blipFill>
        <p:spPr>
          <a:xfrm>
            <a:off x="1349081" y="1366162"/>
            <a:ext cx="5953956" cy="18440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6066CA-AE0B-87DB-7815-3F621AD08F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995" b="3576"/>
          <a:stretch/>
        </p:blipFill>
        <p:spPr>
          <a:xfrm>
            <a:off x="2086639" y="3350581"/>
            <a:ext cx="4970722" cy="3273263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F08F82EC-BC1C-02BF-634F-86BA46CCC875}"/>
              </a:ext>
            </a:extLst>
          </p:cNvPr>
          <p:cNvSpPr/>
          <p:nvPr/>
        </p:nvSpPr>
        <p:spPr>
          <a:xfrm>
            <a:off x="2705100" y="3433310"/>
            <a:ext cx="1150620" cy="7140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0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C04F-CD19-5ED3-2972-3234A627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Legislation</a:t>
            </a:r>
            <a:endParaRPr lang="en-US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746265-DF16-3B33-C157-9C4179145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FF474-B7B7-02E0-7400-08200D0385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4460" indent="-124460"/>
            <a:r>
              <a:rPr lang="en-US" dirty="0"/>
              <a:t>For banks and credit unions, FHLBanks have statutory lien priority</a:t>
            </a:r>
          </a:p>
          <a:p>
            <a:pPr marL="301863" lvl="1" indent="-124460"/>
            <a:r>
              <a:rPr lang="en-US" dirty="0"/>
              <a:t>Ensures our access to collateral without delay</a:t>
            </a:r>
            <a:endParaRPr lang="en-US" dirty="0">
              <a:cs typeface="Calibri"/>
            </a:endParaRPr>
          </a:p>
          <a:p>
            <a:pPr marL="124460" indent="-124460"/>
            <a:r>
              <a:rPr lang="en-US" dirty="0"/>
              <a:t>But state-regulated insurance is different</a:t>
            </a:r>
          </a:p>
          <a:p>
            <a:pPr marL="301863" lvl="1" indent="-124460"/>
            <a:r>
              <a:rPr lang="en-US" dirty="0">
                <a:cs typeface="Calibri"/>
              </a:rPr>
              <a:t>In a receivership:</a:t>
            </a:r>
          </a:p>
          <a:p>
            <a:pPr marL="427276" lvl="2" indent="-128270"/>
            <a:r>
              <a:rPr lang="en-US" b="1" dirty="0"/>
              <a:t>Federal law might not apply </a:t>
            </a:r>
            <a:r>
              <a:rPr lang="en-US" dirty="0"/>
              <a:t>to FHLBank access to insurance company collateral, resulting in delays</a:t>
            </a:r>
            <a:endParaRPr lang="en-US" dirty="0">
              <a:cs typeface="Calibri"/>
            </a:endParaRPr>
          </a:p>
          <a:p>
            <a:pPr marL="560626" lvl="3" indent="-128270"/>
            <a:r>
              <a:rPr lang="en-US" dirty="0"/>
              <a:t>To compensate, </a:t>
            </a:r>
            <a:r>
              <a:rPr lang="en-US" b="1" dirty="0"/>
              <a:t>we require additional collateral in states that don’t permit FHLBank access to collateral </a:t>
            </a:r>
            <a:r>
              <a:rPr lang="en-US" dirty="0"/>
              <a:t> </a:t>
            </a:r>
            <a:endParaRPr lang="en-US" u="sng" dirty="0">
              <a:cs typeface="Calibri"/>
            </a:endParaRPr>
          </a:p>
          <a:p>
            <a:pPr marL="124460" indent="-124460"/>
            <a:r>
              <a:rPr lang="en-US" u="sng" dirty="0"/>
              <a:t>FHLBank legislation amends state law to:</a:t>
            </a:r>
          </a:p>
          <a:p>
            <a:pPr marL="302260" lvl="1" indent="-128270">
              <a:buClr>
                <a:srgbClr val="262626"/>
              </a:buClr>
            </a:pPr>
            <a:r>
              <a:rPr lang="en-US" dirty="0"/>
              <a:t>Clarify that a receiver shall not deny or delay the FHLBank from accessing insurance company collateral, and</a:t>
            </a:r>
            <a:endParaRPr lang="en-US" dirty="0">
              <a:cs typeface="Calibri"/>
            </a:endParaRPr>
          </a:p>
          <a:p>
            <a:pPr marL="302260" lvl="1" indent="-128270">
              <a:buClr>
                <a:srgbClr val="262626"/>
              </a:buClr>
            </a:pPr>
            <a:r>
              <a:rPr lang="en-US" dirty="0">
                <a:ea typeface="+mn-lt"/>
                <a:cs typeface="+mn-lt"/>
              </a:rPr>
              <a:t>Create a framework for a receiver and FHLBank to work together in a receivership</a:t>
            </a:r>
            <a:endParaRPr lang="en-US" dirty="0"/>
          </a:p>
          <a:p>
            <a:pPr marL="124460" indent="-124460"/>
            <a:r>
              <a:rPr lang="en-US" dirty="0"/>
              <a:t>Result: FHLBanks can lend to insurers on more favorable collateral terms</a:t>
            </a:r>
            <a:endParaRPr lang="en-US" dirty="0">
              <a:cs typeface="Calibri"/>
            </a:endParaRPr>
          </a:p>
          <a:p>
            <a:pPr marL="124460" indent="-124460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188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01AC-71C6-B795-268F-1F267689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Collateral Values Are Lower for Insurance Companies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90D954-CAAD-71AB-A631-DC99ADE96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4F195-123C-4AEE-96D6-BBF55DBF0B0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6E58CC-E507-0925-70CF-766B9277C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59189"/>
              </p:ext>
            </p:extLst>
          </p:nvPr>
        </p:nvGraphicFramePr>
        <p:xfrm>
          <a:off x="199785" y="1862271"/>
          <a:ext cx="8485216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326">
                  <a:extLst>
                    <a:ext uri="{9D8B030D-6E8A-4147-A177-3AD203B41FA5}">
                      <a16:colId xmlns:a16="http://schemas.microsoft.com/office/drawing/2014/main" val="236852107"/>
                    </a:ext>
                  </a:extLst>
                </a:gridCol>
                <a:gridCol w="1010270">
                  <a:extLst>
                    <a:ext uri="{9D8B030D-6E8A-4147-A177-3AD203B41FA5}">
                      <a16:colId xmlns:a16="http://schemas.microsoft.com/office/drawing/2014/main" val="1046976256"/>
                    </a:ext>
                  </a:extLst>
                </a:gridCol>
                <a:gridCol w="1010270">
                  <a:extLst>
                    <a:ext uri="{9D8B030D-6E8A-4147-A177-3AD203B41FA5}">
                      <a16:colId xmlns:a16="http://schemas.microsoft.com/office/drawing/2014/main" val="1668751147"/>
                    </a:ext>
                  </a:extLst>
                </a:gridCol>
                <a:gridCol w="1010270">
                  <a:extLst>
                    <a:ext uri="{9D8B030D-6E8A-4147-A177-3AD203B41FA5}">
                      <a16:colId xmlns:a16="http://schemas.microsoft.com/office/drawing/2014/main" val="2140129952"/>
                    </a:ext>
                  </a:extLst>
                </a:gridCol>
                <a:gridCol w="1010270">
                  <a:extLst>
                    <a:ext uri="{9D8B030D-6E8A-4147-A177-3AD203B41FA5}">
                      <a16:colId xmlns:a16="http://schemas.microsoft.com/office/drawing/2014/main" val="1330716286"/>
                    </a:ext>
                  </a:extLst>
                </a:gridCol>
                <a:gridCol w="1010270">
                  <a:extLst>
                    <a:ext uri="{9D8B030D-6E8A-4147-A177-3AD203B41FA5}">
                      <a16:colId xmlns:a16="http://schemas.microsoft.com/office/drawing/2014/main" val="247369731"/>
                    </a:ext>
                  </a:extLst>
                </a:gridCol>
                <a:gridCol w="1010270">
                  <a:extLst>
                    <a:ext uri="{9D8B030D-6E8A-4147-A177-3AD203B41FA5}">
                      <a16:colId xmlns:a16="http://schemas.microsoft.com/office/drawing/2014/main" val="4108015773"/>
                    </a:ext>
                  </a:extLst>
                </a:gridCol>
                <a:gridCol w="1010270">
                  <a:extLst>
                    <a:ext uri="{9D8B030D-6E8A-4147-A177-3AD203B41FA5}">
                      <a16:colId xmlns:a16="http://schemas.microsoft.com/office/drawing/2014/main" val="2417670293"/>
                    </a:ext>
                  </a:extLst>
                </a:gridCol>
              </a:tblGrid>
              <a:tr h="29441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Banks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Insurance Companies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639943"/>
                  </a:ext>
                </a:extLst>
              </a:tr>
              <a:tr h="2127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U.S. Treasuries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&lt;5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&lt;5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10-20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26371"/>
                  </a:ext>
                </a:extLst>
              </a:tr>
              <a:tr h="143943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Bills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2155556"/>
                  </a:ext>
                </a:extLst>
              </a:tr>
              <a:tr h="136409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0558298"/>
                  </a:ext>
                </a:extLst>
              </a:tr>
              <a:tr h="136409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Bonds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2%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4681651"/>
                  </a:ext>
                </a:extLst>
              </a:tr>
              <a:tr h="136409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Strips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6%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7%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795051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85E5FE09-DC27-7B3E-0ED5-5577932DDAA4}"/>
              </a:ext>
            </a:extLst>
          </p:cNvPr>
          <p:cNvSpPr/>
          <p:nvPr/>
        </p:nvSpPr>
        <p:spPr>
          <a:xfrm>
            <a:off x="1889760" y="327660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B0FA315-07C0-7C31-81E9-C1CE5E991192}"/>
              </a:ext>
            </a:extLst>
          </p:cNvPr>
          <p:cNvSpPr/>
          <p:nvPr/>
        </p:nvSpPr>
        <p:spPr>
          <a:xfrm>
            <a:off x="7906800" y="328422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342AD39-231D-989B-89A7-972AABE7D88E}"/>
              </a:ext>
            </a:extLst>
          </p:cNvPr>
          <p:cNvSpPr/>
          <p:nvPr/>
        </p:nvSpPr>
        <p:spPr>
          <a:xfrm>
            <a:off x="3923850" y="328422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D94F263-C428-B240-AB0D-975E85094389}"/>
              </a:ext>
            </a:extLst>
          </p:cNvPr>
          <p:cNvSpPr/>
          <p:nvPr/>
        </p:nvSpPr>
        <p:spPr>
          <a:xfrm>
            <a:off x="2909940" y="327660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E720B01-88FF-8CF5-9E76-EC98F40FB67C}"/>
              </a:ext>
            </a:extLst>
          </p:cNvPr>
          <p:cNvSpPr/>
          <p:nvPr/>
        </p:nvSpPr>
        <p:spPr>
          <a:xfrm>
            <a:off x="6949440" y="328422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5B96B7-E85A-C7ED-BBC8-9F571C09E29B}"/>
              </a:ext>
            </a:extLst>
          </p:cNvPr>
          <p:cNvSpPr/>
          <p:nvPr/>
        </p:nvSpPr>
        <p:spPr>
          <a:xfrm>
            <a:off x="5897880" y="327660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298795D-7191-A937-2AE9-74441DCD69FC}"/>
              </a:ext>
            </a:extLst>
          </p:cNvPr>
          <p:cNvSpPr/>
          <p:nvPr/>
        </p:nvSpPr>
        <p:spPr>
          <a:xfrm>
            <a:off x="1888860" y="358902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52DD45-FDDF-2731-F77C-E9E63192C77B}"/>
              </a:ext>
            </a:extLst>
          </p:cNvPr>
          <p:cNvSpPr/>
          <p:nvPr/>
        </p:nvSpPr>
        <p:spPr>
          <a:xfrm>
            <a:off x="5897880" y="359664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C240B6B-655C-3E59-4DE4-9E3735506A4A}"/>
              </a:ext>
            </a:extLst>
          </p:cNvPr>
          <p:cNvSpPr/>
          <p:nvPr/>
        </p:nvSpPr>
        <p:spPr>
          <a:xfrm>
            <a:off x="2909040" y="2964180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1270619-A187-7DC0-E8CE-1C5E0862C391}"/>
              </a:ext>
            </a:extLst>
          </p:cNvPr>
          <p:cNvSpPr/>
          <p:nvPr/>
        </p:nvSpPr>
        <p:spPr>
          <a:xfrm>
            <a:off x="6949440" y="2984049"/>
            <a:ext cx="457200" cy="32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3C1C435-B65D-375F-0C61-8F6B073FC798}"/>
              </a:ext>
            </a:extLst>
          </p:cNvPr>
          <p:cNvSpPr/>
          <p:nvPr/>
        </p:nvSpPr>
        <p:spPr>
          <a:xfrm>
            <a:off x="1760220" y="1767840"/>
            <a:ext cx="731520" cy="7024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56C8D9-619F-C319-9606-61297D537ED0}"/>
              </a:ext>
            </a:extLst>
          </p:cNvPr>
          <p:cNvSpPr/>
          <p:nvPr/>
        </p:nvSpPr>
        <p:spPr>
          <a:xfrm>
            <a:off x="5600700" y="1767840"/>
            <a:ext cx="1135382" cy="7024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675</Words>
  <Application>Microsoft Macintosh PowerPoint</Application>
  <PresentationFormat>On-screen Show (4:3)</PresentationFormat>
  <Paragraphs>101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Tw Cen MT</vt:lpstr>
      <vt:lpstr>Office Theme</vt:lpstr>
      <vt:lpstr>PowerPoint Presentation</vt:lpstr>
      <vt:lpstr>Federal Home Loan Bank Overview </vt:lpstr>
      <vt:lpstr>Federal Home Loan Bank Overview cont’ </vt:lpstr>
      <vt:lpstr>Systemwide Lending by Year (in Billions)</vt:lpstr>
      <vt:lpstr>Systemwide Insurance Company Membership by Year</vt:lpstr>
      <vt:lpstr>Systemwide Insurance Company Lending by Year (in Billions)</vt:lpstr>
      <vt:lpstr>FHLBank Dallas Membership by Charter Type</vt:lpstr>
      <vt:lpstr>Need for Legislation</vt:lpstr>
      <vt:lpstr>Collateral Values Are Lower for Insurance Companies </vt:lpstr>
      <vt:lpstr>Summary of FHLB Legislative Proposal </vt:lpstr>
      <vt:lpstr>Definition: Preference</vt:lpstr>
      <vt:lpstr>Definition: Fraudulent Transfer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</dc:title>
  <dc:creator>David Cole</dc:creator>
  <cp:lastModifiedBy>Considine, John</cp:lastModifiedBy>
  <cp:revision>349</cp:revision>
  <cp:lastPrinted>2022-11-15T16:25:07Z</cp:lastPrinted>
  <dcterms:created xsi:type="dcterms:W3CDTF">2016-06-30T13:40:36Z</dcterms:created>
  <dcterms:modified xsi:type="dcterms:W3CDTF">2022-11-17T22:43:45Z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af11e6-bb3e-4e8e-bbbf-c72d3d28961e_Enabled">
    <vt:lpwstr>true</vt:lpwstr>
  </property>
  <property fmtid="{D5CDD505-2E9C-101B-9397-08002B2CF9AE}" pid="3" name="MSIP_Label_b7af11e6-bb3e-4e8e-bbbf-c72d3d28961e_SetDate">
    <vt:lpwstr>2022-09-06T12:19:56Z</vt:lpwstr>
  </property>
  <property fmtid="{D5CDD505-2E9C-101B-9397-08002B2CF9AE}" pid="4" name="MSIP_Label_b7af11e6-bb3e-4e8e-bbbf-c72d3d28961e_Method">
    <vt:lpwstr>Standard</vt:lpwstr>
  </property>
  <property fmtid="{D5CDD505-2E9C-101B-9397-08002B2CF9AE}" pid="5" name="MSIP_Label_b7af11e6-bb3e-4e8e-bbbf-c72d3d28961e_Name">
    <vt:lpwstr>b7af11e6-bb3e-4e8e-bbbf-c72d3d28961e</vt:lpwstr>
  </property>
  <property fmtid="{D5CDD505-2E9C-101B-9397-08002B2CF9AE}" pid="6" name="MSIP_Label_b7af11e6-bb3e-4e8e-bbbf-c72d3d28961e_SiteId">
    <vt:lpwstr>058cb8ca-54fd-43ef-80e0-be1a117c6894</vt:lpwstr>
  </property>
  <property fmtid="{D5CDD505-2E9C-101B-9397-08002B2CF9AE}" pid="7" name="MSIP_Label_b7af11e6-bb3e-4e8e-bbbf-c72d3d28961e_ActionId">
    <vt:lpwstr>4e66425a-2cd2-48fd-ad17-8b43a8ad0761</vt:lpwstr>
  </property>
  <property fmtid="{D5CDD505-2E9C-101B-9397-08002B2CF9AE}" pid="8" name="MSIP_Label_b7af11e6-bb3e-4e8e-bbbf-c72d3d28961e_ContentBits">
    <vt:lpwstr>0</vt:lpwstr>
  </property>
</Properties>
</file>